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7026" r:id="rId3"/>
    <p:sldId id="7104" r:id="rId5"/>
    <p:sldId id="7105" r:id="rId6"/>
    <p:sldId id="7102" r:id="rId7"/>
    <p:sldId id="7103" r:id="rId8"/>
    <p:sldId id="7101" r:id="rId9"/>
    <p:sldId id="7097" r:id="rId10"/>
    <p:sldId id="7098" r:id="rId11"/>
    <p:sldId id="7099" r:id="rId12"/>
    <p:sldId id="7100" r:id="rId13"/>
    <p:sldId id="7096" r:id="rId14"/>
    <p:sldId id="7093" r:id="rId15"/>
    <p:sldId id="7094" r:id="rId16"/>
    <p:sldId id="7095" r:id="rId17"/>
    <p:sldId id="7092" r:id="rId18"/>
    <p:sldId id="7091" r:id="rId19"/>
    <p:sldId id="7090" r:id="rId20"/>
    <p:sldId id="7089" r:id="rId21"/>
    <p:sldId id="7085" r:id="rId22"/>
    <p:sldId id="7086" r:id="rId23"/>
    <p:sldId id="7087" r:id="rId24"/>
    <p:sldId id="7088" r:id="rId25"/>
    <p:sldId id="7083" r:id="rId26"/>
    <p:sldId id="7080" r:id="rId27"/>
    <p:sldId id="7079" r:id="rId28"/>
    <p:sldId id="7082" r:id="rId29"/>
    <p:sldId id="7081" r:id="rId30"/>
    <p:sldId id="7078" r:id="rId31"/>
    <p:sldId id="7076" r:id="rId32"/>
    <p:sldId id="7077" r:id="rId33"/>
    <p:sldId id="7075" r:id="rId34"/>
    <p:sldId id="7074" r:id="rId35"/>
    <p:sldId id="7073" r:id="rId36"/>
    <p:sldId id="7071" r:id="rId37"/>
    <p:sldId id="7068" r:id="rId38"/>
    <p:sldId id="7069" r:id="rId39"/>
    <p:sldId id="7070" r:id="rId40"/>
    <p:sldId id="7067" r:id="rId41"/>
    <p:sldId id="7061" r:id="rId42"/>
    <p:sldId id="7064" r:id="rId43"/>
    <p:sldId id="7063" r:id="rId44"/>
    <p:sldId id="7065" r:id="rId45"/>
    <p:sldId id="7066" r:id="rId46"/>
    <p:sldId id="7060" r:id="rId47"/>
    <p:sldId id="7057" r:id="rId48"/>
    <p:sldId id="7059" r:id="rId49"/>
    <p:sldId id="7058" r:id="rId50"/>
    <p:sldId id="7056" r:id="rId51"/>
    <p:sldId id="7052" r:id="rId52"/>
    <p:sldId id="7053" r:id="rId53"/>
    <p:sldId id="7054" r:id="rId54"/>
    <p:sldId id="7055" r:id="rId55"/>
    <p:sldId id="7051" r:id="rId56"/>
    <p:sldId id="7048" r:id="rId57"/>
    <p:sldId id="7049" r:id="rId58"/>
    <p:sldId id="7050" r:id="rId59"/>
    <p:sldId id="7047" r:id="rId60"/>
    <p:sldId id="7042" r:id="rId61"/>
    <p:sldId id="7043" r:id="rId62"/>
    <p:sldId id="7046" r:id="rId63"/>
    <p:sldId id="7041" r:id="rId64"/>
    <p:sldId id="7036" r:id="rId65"/>
    <p:sldId id="7038" r:id="rId66"/>
    <p:sldId id="7037" r:id="rId67"/>
    <p:sldId id="7039" r:id="rId68"/>
    <p:sldId id="7040" r:id="rId69"/>
    <p:sldId id="7035" r:id="rId70"/>
    <p:sldId id="7031" r:id="rId71"/>
    <p:sldId id="7032" r:id="rId72"/>
    <p:sldId id="7034" r:id="rId73"/>
    <p:sldId id="7030" r:id="rId74"/>
    <p:sldId id="7027" r:id="rId75"/>
    <p:sldId id="7028" r:id="rId76"/>
    <p:sldId id="7029" r:id="rId77"/>
    <p:sldId id="5097" r:id="rId78"/>
    <p:sldId id="7024" r:id="rId79"/>
    <p:sldId id="7025" r:id="rId80"/>
    <p:sldId id="7023" r:id="rId81"/>
    <p:sldId id="6831" r:id="rId82"/>
    <p:sldId id="6832" r:id="rId83"/>
    <p:sldId id="6833" r:id="rId84"/>
    <p:sldId id="6834" r:id="rId85"/>
    <p:sldId id="6830" r:id="rId86"/>
    <p:sldId id="6460" r:id="rId87"/>
    <p:sldId id="6461" r:id="rId88"/>
    <p:sldId id="6462" r:id="rId89"/>
    <p:sldId id="6646" r:id="rId90"/>
    <p:sldId id="6459" r:id="rId91"/>
    <p:sldId id="6277" r:id="rId92"/>
    <p:sldId id="6278" r:id="rId93"/>
    <p:sldId id="6276" r:id="rId94"/>
    <p:sldId id="6097" r:id="rId95"/>
    <p:sldId id="6098" r:id="rId96"/>
    <p:sldId id="6099" r:id="rId97"/>
    <p:sldId id="6096" r:id="rId98"/>
    <p:sldId id="5921" r:id="rId99"/>
    <p:sldId id="5922" r:id="rId100"/>
    <p:sldId id="5923" r:id="rId101"/>
    <p:sldId id="5920" r:id="rId102"/>
    <p:sldId id="5749" r:id="rId103"/>
    <p:sldId id="5750" r:id="rId104"/>
    <p:sldId id="5751" r:id="rId105"/>
    <p:sldId id="5752" r:id="rId106"/>
    <p:sldId id="5748" r:id="rId107"/>
    <p:sldId id="5582" r:id="rId108"/>
    <p:sldId id="5583" r:id="rId109"/>
    <p:sldId id="5584" r:id="rId110"/>
    <p:sldId id="5580" r:id="rId111"/>
    <p:sldId id="5416" r:id="rId112"/>
    <p:sldId id="5419" r:id="rId113"/>
    <p:sldId id="5415" r:id="rId114"/>
    <p:sldId id="5256" r:id="rId115"/>
    <p:sldId id="5257" r:id="rId116"/>
    <p:sldId id="5255" r:id="rId117"/>
    <p:sldId id="5099" r:id="rId118"/>
    <p:sldId id="5098" r:id="rId119"/>
    <p:sldId id="5100" r:id="rId120"/>
    <p:sldId id="5102" r:id="rId121"/>
    <p:sldId id="3711" r:id="rId122"/>
    <p:sldId id="4797" r:id="rId123"/>
    <p:sldId id="4947" r:id="rId124"/>
    <p:sldId id="4796" r:id="rId125"/>
    <p:sldId id="4647" r:id="rId126"/>
    <p:sldId id="4648" r:id="rId127"/>
    <p:sldId id="4650" r:id="rId128"/>
    <p:sldId id="4646" r:id="rId129"/>
    <p:sldId id="4501" r:id="rId130"/>
    <p:sldId id="4502" r:id="rId131"/>
    <p:sldId id="4504" r:id="rId132"/>
    <p:sldId id="4500" r:id="rId133"/>
    <p:sldId id="4358" r:id="rId134"/>
    <p:sldId id="4359" r:id="rId135"/>
    <p:sldId id="4362" r:id="rId136"/>
    <p:sldId id="4357" r:id="rId137"/>
    <p:sldId id="4221" r:id="rId138"/>
    <p:sldId id="4222" r:id="rId139"/>
    <p:sldId id="4223" r:id="rId140"/>
    <p:sldId id="4224" r:id="rId141"/>
    <p:sldId id="4220" r:id="rId142"/>
    <p:sldId id="4087" r:id="rId143"/>
    <p:sldId id="4090" r:id="rId144"/>
    <p:sldId id="4088" r:id="rId145"/>
    <p:sldId id="4086" r:id="rId146"/>
    <p:sldId id="3958" r:id="rId147"/>
    <p:sldId id="3960" r:id="rId148"/>
    <p:sldId id="3959" r:id="rId149"/>
    <p:sldId id="3957" r:id="rId150"/>
    <p:sldId id="3834" r:id="rId151"/>
    <p:sldId id="3835" r:id="rId152"/>
    <p:sldId id="3836" r:id="rId153"/>
    <p:sldId id="3833" r:id="rId154"/>
    <p:sldId id="3714" r:id="rId155"/>
    <p:sldId id="3713" r:id="rId156"/>
    <p:sldId id="3715" r:id="rId157"/>
    <p:sldId id="3712" r:id="rId158"/>
    <p:sldId id="3710" r:id="rId159"/>
    <p:sldId id="3595" r:id="rId160"/>
    <p:sldId id="3597" r:id="rId161"/>
    <p:sldId id="3482" r:id="rId162"/>
    <p:sldId id="3270" r:id="rId163"/>
    <p:sldId id="3484" r:id="rId164"/>
    <p:sldId id="3485" r:id="rId165"/>
    <p:sldId id="3268" r:id="rId166"/>
    <p:sldId id="3483" r:id="rId167"/>
    <p:sldId id="3376" r:id="rId168"/>
    <p:sldId id="2776" r:id="rId169"/>
    <p:sldId id="3164" r:id="rId170"/>
    <p:sldId id="3165" r:id="rId171"/>
    <p:sldId id="3163" r:id="rId172"/>
    <p:sldId id="3062" r:id="rId173"/>
    <p:sldId id="3063" r:id="rId174"/>
    <p:sldId id="3064" r:id="rId175"/>
    <p:sldId id="3061" r:id="rId176"/>
    <p:sldId id="2964" r:id="rId177"/>
    <p:sldId id="2965" r:id="rId178"/>
    <p:sldId id="2963" r:id="rId179"/>
    <p:sldId id="2777" r:id="rId180"/>
    <p:sldId id="2870" r:id="rId181"/>
    <p:sldId id="2775" r:id="rId182"/>
    <p:sldId id="2595" r:id="rId183"/>
    <p:sldId id="2685" r:id="rId184"/>
    <p:sldId id="2594" r:id="rId185"/>
    <p:sldId id="2507" r:id="rId186"/>
    <p:sldId id="2596" r:id="rId187"/>
    <p:sldId id="2506" r:id="rId188"/>
    <p:sldId id="2421" r:id="rId189"/>
    <p:sldId id="652" r:id="rId190"/>
    <p:sldId id="2256" r:id="rId191"/>
    <p:sldId id="2338" r:id="rId192"/>
    <p:sldId id="2257" r:id="rId193"/>
    <p:sldId id="2255" r:id="rId194"/>
    <p:sldId id="2176" r:id="rId195"/>
    <p:sldId id="2177" r:id="rId196"/>
    <p:sldId id="2178" r:id="rId197"/>
    <p:sldId id="2175" r:id="rId198"/>
    <p:sldId id="1957" r:id="rId199"/>
    <p:sldId id="2030" r:id="rId200"/>
    <p:sldId id="1958" r:id="rId201"/>
    <p:sldId id="2103" r:id="rId202"/>
    <p:sldId id="1956" r:id="rId203"/>
    <p:sldId id="1820" r:id="rId204"/>
    <p:sldId id="1821" r:id="rId205"/>
    <p:sldId id="1822" r:id="rId206"/>
    <p:sldId id="1889" r:id="rId207"/>
    <p:sldId id="1754" r:id="rId208"/>
    <p:sldId id="1689" r:id="rId209"/>
    <p:sldId id="1690" r:id="rId210"/>
    <p:sldId id="1691" r:id="rId211"/>
    <p:sldId id="1688" r:id="rId212"/>
    <p:sldId id="1626" r:id="rId213"/>
    <p:sldId id="1627" r:id="rId214"/>
    <p:sldId id="1629" r:id="rId215"/>
    <p:sldId id="1625" r:id="rId216"/>
    <p:sldId id="1512" r:id="rId217"/>
    <p:sldId id="1569" r:id="rId218"/>
    <p:sldId id="1513" r:id="rId219"/>
    <p:sldId id="1511" r:id="rId220"/>
    <p:sldId id="1407" r:id="rId221"/>
    <p:sldId id="1459" r:id="rId222"/>
    <p:sldId id="1408" r:id="rId223"/>
    <p:sldId id="1409" r:id="rId224"/>
    <p:sldId id="1410" r:id="rId225"/>
    <p:sldId id="1406" r:id="rId226"/>
    <p:sldId id="1268" r:id="rId227"/>
    <p:sldId id="1315" r:id="rId228"/>
    <p:sldId id="1361" r:id="rId229"/>
    <p:sldId id="1269" r:id="rId230"/>
    <p:sldId id="1267" r:id="rId231"/>
    <p:sldId id="1187" r:id="rId232"/>
    <p:sldId id="1188" r:id="rId233"/>
    <p:sldId id="1189" r:id="rId234"/>
    <p:sldId id="1228" r:id="rId235"/>
    <p:sldId id="1149" r:id="rId236"/>
    <p:sldId id="1112" r:id="rId237"/>
    <p:sldId id="1113" r:id="rId238"/>
    <p:sldId id="1111" r:id="rId239"/>
    <p:sldId id="1046" r:id="rId240"/>
    <p:sldId id="1047" r:id="rId241"/>
    <p:sldId id="1079" r:id="rId242"/>
    <p:sldId id="1045" r:id="rId243"/>
    <p:sldId id="963" r:id="rId244"/>
    <p:sldId id="990" r:id="rId245"/>
    <p:sldId id="1017" r:id="rId246"/>
    <p:sldId id="1018" r:id="rId247"/>
    <p:sldId id="962" r:id="rId248"/>
    <p:sldId id="914" r:id="rId249"/>
    <p:sldId id="938" r:id="rId250"/>
    <p:sldId id="913" r:id="rId251"/>
    <p:sldId id="871" r:id="rId252"/>
    <p:sldId id="873" r:id="rId253"/>
    <p:sldId id="893" r:id="rId254"/>
    <p:sldId id="870" r:id="rId255"/>
    <p:sldId id="830" r:id="rId256"/>
    <p:sldId id="833" r:id="rId257"/>
    <p:sldId id="832" r:id="rId258"/>
    <p:sldId id="829" r:id="rId259"/>
    <p:sldId id="804" r:id="rId260"/>
    <p:sldId id="806" r:id="rId261"/>
    <p:sldId id="805" r:id="rId262"/>
    <p:sldId id="818" r:id="rId263"/>
    <p:sldId id="803" r:id="rId264"/>
    <p:sldId id="793" r:id="rId265"/>
    <p:sldId id="795" r:id="rId266"/>
    <p:sldId id="794" r:id="rId267"/>
    <p:sldId id="790" r:id="rId268"/>
    <p:sldId id="653" r:id="rId269"/>
    <p:sldId id="785" r:id="rId270"/>
    <p:sldId id="787" r:id="rId271"/>
    <p:sldId id="788" r:id="rId272"/>
    <p:sldId id="786" r:id="rId273"/>
  </p:sldIdLst>
  <p:sldSz cx="9144000" cy="5143500" type="screen16x9"/>
  <p:notesSz cx="6858000" cy="9144000"/>
  <p:embeddedFontLst>
    <p:embeddedFont>
      <p:font typeface="微软雅黑" panose="020B0503020204020204" pitchFamily="34" charset="-122"/>
      <p:regular r:id="rId278"/>
    </p:embeddedFont>
    <p:embeddedFont>
      <p:font typeface="Calibri" panose="020F0502020204030204"/>
      <p:regular r:id="rId279"/>
      <p:bold r:id="rId280"/>
      <p:italic r:id="rId281"/>
      <p:boldItalic r:id="rId282"/>
    </p:embeddedFont>
    <p:embeddedFont>
      <p:font typeface="Franklin Gothic Medium" panose="020B0603020102020204" charset="0"/>
      <p:regular r:id="rId283"/>
      <p:italic r:id="rId284"/>
    </p:embeddedFont>
    <p:embeddedFont>
      <p:font typeface="Calibri" panose="020F0502020204030204" charset="0"/>
      <p:regular r:id="rId285"/>
      <p:bold r:id="rId286"/>
      <p:italic r:id="rId287"/>
      <p:boldItalic r:id="rId288"/>
    </p:embeddedFont>
  </p:embeddedFontLst>
  <p:custDataLst>
    <p:tags r:id="rId28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7" userDrawn="1">
          <p15:clr>
            <a:srgbClr val="A4A3A4"/>
          </p15:clr>
        </p15:guide>
        <p15:guide id="2" pos="265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9F9F9"/>
    <a:srgbClr val="F5F5F5"/>
    <a:srgbClr val="F2F2F2"/>
    <a:srgbClr val="7BAA3C"/>
    <a:srgbClr val="64A640"/>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821" autoAdjust="0"/>
    <p:restoredTop sz="94660"/>
  </p:normalViewPr>
  <p:slideViewPr>
    <p:cSldViewPr snapToGrid="0" showGuides="1">
      <p:cViewPr varScale="1">
        <p:scale>
          <a:sx n="109" d="100"/>
          <a:sy n="109" d="100"/>
        </p:scale>
        <p:origin x="84" y="510"/>
      </p:cViewPr>
      <p:guideLst>
        <p:guide orient="horz" pos="1637"/>
        <p:guide pos="265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9" Type="http://schemas.openxmlformats.org/officeDocument/2006/relationships/tags" Target="tags/tag864.xml"/><Relationship Id="rId288" Type="http://schemas.openxmlformats.org/officeDocument/2006/relationships/font" Target="fonts/font11.fntdata"/><Relationship Id="rId287" Type="http://schemas.openxmlformats.org/officeDocument/2006/relationships/font" Target="fonts/font10.fntdata"/><Relationship Id="rId286" Type="http://schemas.openxmlformats.org/officeDocument/2006/relationships/font" Target="fonts/font9.fntdata"/><Relationship Id="rId285" Type="http://schemas.openxmlformats.org/officeDocument/2006/relationships/font" Target="fonts/font8.fntdata"/><Relationship Id="rId284" Type="http://schemas.openxmlformats.org/officeDocument/2006/relationships/font" Target="fonts/font7.fntdata"/><Relationship Id="rId283" Type="http://schemas.openxmlformats.org/officeDocument/2006/relationships/font" Target="fonts/font6.fntdata"/><Relationship Id="rId282" Type="http://schemas.openxmlformats.org/officeDocument/2006/relationships/font" Target="fonts/font5.fntdata"/><Relationship Id="rId281" Type="http://schemas.openxmlformats.org/officeDocument/2006/relationships/font" Target="fonts/font4.fntdata"/><Relationship Id="rId280" Type="http://schemas.openxmlformats.org/officeDocument/2006/relationships/font" Target="fonts/font3.fntdata"/><Relationship Id="rId28" Type="http://schemas.openxmlformats.org/officeDocument/2006/relationships/slide" Target="slides/slide25.xml"/><Relationship Id="rId279" Type="http://schemas.openxmlformats.org/officeDocument/2006/relationships/font" Target="fonts/font2.fntdata"/><Relationship Id="rId278" Type="http://schemas.openxmlformats.org/officeDocument/2006/relationships/font" Target="fonts/font1.fntdata"/><Relationship Id="rId277" Type="http://schemas.openxmlformats.org/officeDocument/2006/relationships/commentAuthors" Target="commentAuthors.xml"/><Relationship Id="rId276" Type="http://schemas.openxmlformats.org/officeDocument/2006/relationships/tableStyles" Target="tableStyles.xml"/><Relationship Id="rId275" Type="http://schemas.openxmlformats.org/officeDocument/2006/relationships/viewProps" Target="viewProps.xml"/><Relationship Id="rId274" Type="http://schemas.openxmlformats.org/officeDocument/2006/relationships/presProps" Target="presProps.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2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2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2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2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2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2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6.xml"/></Relationships>
</file>

<file path=ppt/notesSlides/_rels/notesSlide2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2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8.xml"/></Relationships>
</file>

<file path=ppt/notesSlides/_rels/notesSlide2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2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fld>
            <a:endParaRPr lang="zh-CN" altLang="en-US"/>
          </a:p>
        </p:txBody>
      </p:sp>
      <p:cxnSp>
        <p:nvCxnSpPr>
          <p:cNvPr id="5" name="直接连接符 4"/>
          <p:cNvCxnSpPr/>
          <p:nvPr userDrawn="1"/>
        </p:nvCxnSpPr>
        <p:spPr>
          <a:xfrm>
            <a:off x="455229" y="600054"/>
            <a:ext cx="8221227"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0" y="1"/>
            <a:ext cx="707045" cy="200648"/>
            <a:chOff x="90210" y="108662"/>
            <a:chExt cx="1213732" cy="344438"/>
          </a:xfrm>
        </p:grpSpPr>
        <p:sp>
          <p:nvSpPr>
            <p:cNvPr id="8" name="任意多边形 7"/>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28114" y="104826"/>
            <a:ext cx="1458686" cy="3928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7.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tags" Target="../tags/tag38.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37.xml"/></Relationships>
</file>

<file path=ppt/slides/_rels/slide10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1.png"/><Relationship Id="rId7" Type="http://schemas.openxmlformats.org/officeDocument/2006/relationships/image" Target="../media/image210.png"/><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png"/><Relationship Id="rId10" Type="http://schemas.openxmlformats.org/officeDocument/2006/relationships/notesSlide" Target="../notesSlides/notesSlide99.xml"/><Relationship Id="rId1" Type="http://schemas.openxmlformats.org/officeDocument/2006/relationships/tags" Target="../tags/tag289.xml"/></Relationships>
</file>

<file path=ppt/slides/_rels/slide10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8.png"/><Relationship Id="rId7" Type="http://schemas.openxmlformats.org/officeDocument/2006/relationships/image" Target="../media/image217.png"/><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 Id="rId3" Type="http://schemas.openxmlformats.org/officeDocument/2006/relationships/image" Target="../media/image213.png"/><Relationship Id="rId2" Type="http://schemas.openxmlformats.org/officeDocument/2006/relationships/image" Target="../media/image212.png"/><Relationship Id="rId10" Type="http://schemas.openxmlformats.org/officeDocument/2006/relationships/notesSlide" Target="../notesSlides/notesSlide100.xml"/><Relationship Id="rId1" Type="http://schemas.openxmlformats.org/officeDocument/2006/relationships/tags" Target="../tags/tag290.xml"/></Relationships>
</file>

<file path=ppt/slides/_rels/slide102.xml.rels><?xml version="1.0" encoding="UTF-8" standalone="yes"?>
<Relationships xmlns="http://schemas.openxmlformats.org/package/2006/relationships"><Relationship Id="rId7" Type="http://schemas.openxmlformats.org/officeDocument/2006/relationships/notesSlide" Target="../notesSlides/notesSlide101.xml"/><Relationship Id="rId6" Type="http://schemas.openxmlformats.org/officeDocument/2006/relationships/slideLayout" Target="../slideLayouts/slideLayout7.xml"/><Relationship Id="rId5" Type="http://schemas.openxmlformats.org/officeDocument/2006/relationships/image" Target="../media/image221.png"/><Relationship Id="rId4" Type="http://schemas.openxmlformats.org/officeDocument/2006/relationships/image" Target="../media/image220.jpeg"/><Relationship Id="rId3" Type="http://schemas.openxmlformats.org/officeDocument/2006/relationships/image" Target="../media/image219.png"/><Relationship Id="rId2" Type="http://schemas.openxmlformats.org/officeDocument/2006/relationships/image" Target="../media/image213.png"/><Relationship Id="rId1" Type="http://schemas.openxmlformats.org/officeDocument/2006/relationships/tags" Target="../tags/tag291.xml"/></Relationships>
</file>

<file path=ppt/slides/_rels/slide103.xml.rels><?xml version="1.0" encoding="UTF-8" standalone="yes"?>
<Relationships xmlns="http://schemas.openxmlformats.org/package/2006/relationships"><Relationship Id="rId7" Type="http://schemas.openxmlformats.org/officeDocument/2006/relationships/notesSlide" Target="../notesSlides/notesSlide102.xml"/><Relationship Id="rId6"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23.png"/><Relationship Id="rId3" Type="http://schemas.openxmlformats.org/officeDocument/2006/relationships/image" Target="../media/image212.png"/><Relationship Id="rId2" Type="http://schemas.openxmlformats.org/officeDocument/2006/relationships/image" Target="../media/image222.png"/><Relationship Id="rId1" Type="http://schemas.openxmlformats.org/officeDocument/2006/relationships/tags" Target="../tags/tag292.xml"/></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image" Target="../media/image1.png"/><Relationship Id="rId10" Type="http://schemas.openxmlformats.org/officeDocument/2006/relationships/notesSlide" Target="../notesSlides/notesSlide103.xml"/><Relationship Id="rId1" Type="http://schemas.openxmlformats.org/officeDocument/2006/relationships/image" Target="../media/image4.png"/></Relationships>
</file>

<file path=ppt/slides/_rels/slide105.xml.rels><?xml version="1.0" encoding="UTF-8" standalone="yes"?>
<Relationships xmlns="http://schemas.openxmlformats.org/package/2006/relationships"><Relationship Id="rId8" Type="http://schemas.openxmlformats.org/officeDocument/2006/relationships/notesSlide" Target="../notesSlides/notesSlide104.xml"/><Relationship Id="rId7" Type="http://schemas.openxmlformats.org/officeDocument/2006/relationships/slideLayout" Target="../slideLayouts/slideLayout7.xml"/><Relationship Id="rId6" Type="http://schemas.openxmlformats.org/officeDocument/2006/relationships/image" Target="../media/image228.jpeg"/><Relationship Id="rId5" Type="http://schemas.openxmlformats.org/officeDocument/2006/relationships/image" Target="../media/image227.jpeg"/><Relationship Id="rId4" Type="http://schemas.openxmlformats.org/officeDocument/2006/relationships/image" Target="../media/image226.png"/><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tags" Target="../tags/tag299.xml"/></Relationships>
</file>

<file path=ppt/slides/_rels/slide10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5.png"/><Relationship Id="rId7" Type="http://schemas.openxmlformats.org/officeDocument/2006/relationships/image" Target="../media/image234.png"/><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 Id="rId3" Type="http://schemas.openxmlformats.org/officeDocument/2006/relationships/image" Target="../media/image230.png"/><Relationship Id="rId2" Type="http://schemas.openxmlformats.org/officeDocument/2006/relationships/image" Target="../media/image229.png"/><Relationship Id="rId10" Type="http://schemas.openxmlformats.org/officeDocument/2006/relationships/notesSlide" Target="../notesSlides/notesSlide105.xml"/><Relationship Id="rId1" Type="http://schemas.openxmlformats.org/officeDocument/2006/relationships/tags" Target="../tags/tag300.xml"/></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106.xml"/><Relationship Id="rId3" Type="http://schemas.openxmlformats.org/officeDocument/2006/relationships/slideLayout" Target="../slideLayouts/slideLayout7.xml"/><Relationship Id="rId2" Type="http://schemas.openxmlformats.org/officeDocument/2006/relationships/image" Target="../media/image236.png"/><Relationship Id="rId1" Type="http://schemas.openxmlformats.org/officeDocument/2006/relationships/tags" Target="../tags/tag301.xml"/></Relationships>
</file>

<file path=ppt/slides/_rels/slide108.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image" Target="../media/image1.png"/><Relationship Id="rId15" Type="http://schemas.openxmlformats.org/officeDocument/2006/relationships/notesSlide" Target="../notesSlides/notesSlide107.xml"/><Relationship Id="rId14" Type="http://schemas.openxmlformats.org/officeDocument/2006/relationships/slideLayout" Target="../slideLayouts/slideLayout1.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image" Target="../media/image4.png"/></Relationships>
</file>

<file path=ppt/slides/_rels/slide109.xml.rels><?xml version="1.0" encoding="UTF-8" standalone="yes"?>
<Relationships xmlns="http://schemas.openxmlformats.org/package/2006/relationships"><Relationship Id="rId9" Type="http://schemas.openxmlformats.org/officeDocument/2006/relationships/image" Target="../media/image244.png"/><Relationship Id="rId8" Type="http://schemas.openxmlformats.org/officeDocument/2006/relationships/image" Target="../media/image243.png"/><Relationship Id="rId7" Type="http://schemas.openxmlformats.org/officeDocument/2006/relationships/image" Target="../media/image242.png"/><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3" Type="http://schemas.openxmlformats.org/officeDocument/2006/relationships/image" Target="../media/image238.png"/><Relationship Id="rId2" Type="http://schemas.openxmlformats.org/officeDocument/2006/relationships/image" Target="../media/image237.png"/><Relationship Id="rId12" Type="http://schemas.openxmlformats.org/officeDocument/2006/relationships/notesSlide" Target="../notesSlides/notesSlide108.xml"/><Relationship Id="rId11" Type="http://schemas.openxmlformats.org/officeDocument/2006/relationships/slideLayout" Target="../slideLayouts/slideLayout7.xml"/><Relationship Id="rId10" Type="http://schemas.openxmlformats.org/officeDocument/2006/relationships/image" Target="../media/image245.png"/><Relationship Id="rId1" Type="http://schemas.openxmlformats.org/officeDocument/2006/relationships/tags" Target="../tags/tag313.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1.png"/><Relationship Id="rId10" Type="http://schemas.openxmlformats.org/officeDocument/2006/relationships/notesSlide" Target="../notesSlides/notesSlide11.xml"/><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7.xml"/><Relationship Id="rId2" Type="http://schemas.openxmlformats.org/officeDocument/2006/relationships/image" Target="../media/image246.png"/><Relationship Id="rId1" Type="http://schemas.openxmlformats.org/officeDocument/2006/relationships/tags" Target="../tags/tag314.xml"/></Relationships>
</file>

<file path=ppt/slides/_rels/slide111.xml.rels><?xml version="1.0" encoding="UTF-8" standalone="yes"?>
<Relationships xmlns="http://schemas.openxmlformats.org/package/2006/relationships"><Relationship Id="rId9" Type="http://schemas.openxmlformats.org/officeDocument/2006/relationships/tags" Target="../tags/tag321.xml"/><Relationship Id="rId8" Type="http://schemas.openxmlformats.org/officeDocument/2006/relationships/tags" Target="../tags/tag320.xml"/><Relationship Id="rId7" Type="http://schemas.openxmlformats.org/officeDocument/2006/relationships/tags" Target="../tags/tag319.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3" Type="http://schemas.openxmlformats.org/officeDocument/2006/relationships/tags" Target="../tags/tag315.xml"/><Relationship Id="rId2" Type="http://schemas.openxmlformats.org/officeDocument/2006/relationships/image" Target="../media/image1.png"/><Relationship Id="rId15" Type="http://schemas.openxmlformats.org/officeDocument/2006/relationships/notesSlide" Target="../notesSlides/notesSlide110.xml"/><Relationship Id="rId14" Type="http://schemas.openxmlformats.org/officeDocument/2006/relationships/slideLayout" Target="../slideLayouts/slideLayout1.xml"/><Relationship Id="rId13" Type="http://schemas.openxmlformats.org/officeDocument/2006/relationships/tags" Target="../tags/tag325.xml"/><Relationship Id="rId12" Type="http://schemas.openxmlformats.org/officeDocument/2006/relationships/tags" Target="../tags/tag324.xml"/><Relationship Id="rId11" Type="http://schemas.openxmlformats.org/officeDocument/2006/relationships/tags" Target="../tags/tag323.xml"/><Relationship Id="rId10" Type="http://schemas.openxmlformats.org/officeDocument/2006/relationships/tags" Target="../tags/tag322.xml"/><Relationship Id="rId1" Type="http://schemas.openxmlformats.org/officeDocument/2006/relationships/image" Target="../media/image4.png"/></Relationships>
</file>

<file path=ppt/slides/_rels/slide112.xml.rels><?xml version="1.0" encoding="UTF-8" standalone="yes"?>
<Relationships xmlns="http://schemas.openxmlformats.org/package/2006/relationships"><Relationship Id="rId8" Type="http://schemas.openxmlformats.org/officeDocument/2006/relationships/notesSlide" Target="../notesSlides/notesSlide111.xml"/><Relationship Id="rId7"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250.png"/><Relationship Id="rId4" Type="http://schemas.openxmlformats.org/officeDocument/2006/relationships/image" Target="../media/image249.png"/><Relationship Id="rId3" Type="http://schemas.openxmlformats.org/officeDocument/2006/relationships/image" Target="../media/image248.png"/><Relationship Id="rId2" Type="http://schemas.openxmlformats.org/officeDocument/2006/relationships/image" Target="../media/image247.jpeg"/><Relationship Id="rId1" Type="http://schemas.openxmlformats.org/officeDocument/2006/relationships/tags" Target="../tags/tag326.xml"/></Relationships>
</file>

<file path=ppt/slides/_rels/slide113.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slideLayout" Target="../slideLayouts/slideLayout7.xml"/><Relationship Id="rId4" Type="http://schemas.openxmlformats.org/officeDocument/2006/relationships/image" Target="../media/image253.png"/><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tags" Target="../tags/tag327.xml"/></Relationships>
</file>

<file path=ppt/slides/_rels/slide114.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image" Target="../media/image1.png"/><Relationship Id="rId15" Type="http://schemas.openxmlformats.org/officeDocument/2006/relationships/notesSlide" Target="../notesSlides/notesSlide113.xml"/><Relationship Id="rId14" Type="http://schemas.openxmlformats.org/officeDocument/2006/relationships/slideLayout" Target="../slideLayouts/slideLayout1.xml"/><Relationship Id="rId13" Type="http://schemas.openxmlformats.org/officeDocument/2006/relationships/tags" Target="../tags/tag338.xml"/><Relationship Id="rId12" Type="http://schemas.openxmlformats.org/officeDocument/2006/relationships/tags" Target="../tags/tag337.xml"/><Relationship Id="rId11" Type="http://schemas.openxmlformats.org/officeDocument/2006/relationships/tags" Target="../tags/tag336.xml"/><Relationship Id="rId10" Type="http://schemas.openxmlformats.org/officeDocument/2006/relationships/tags" Target="../tags/tag335.xml"/><Relationship Id="rId1" Type="http://schemas.openxmlformats.org/officeDocument/2006/relationships/image" Target="../media/image4.png"/></Relationships>
</file>

<file path=ppt/slides/_rels/slide115.xml.rels><?xml version="1.0" encoding="UTF-8" standalone="yes"?>
<Relationships xmlns="http://schemas.openxmlformats.org/package/2006/relationships"><Relationship Id="rId7" Type="http://schemas.openxmlformats.org/officeDocument/2006/relationships/notesSlide" Target="../notesSlides/notesSlide114.xml"/><Relationship Id="rId6" Type="http://schemas.openxmlformats.org/officeDocument/2006/relationships/slideLayout" Target="../slideLayouts/slideLayout7.xml"/><Relationship Id="rId5" Type="http://schemas.openxmlformats.org/officeDocument/2006/relationships/image" Target="../media/image249.png"/><Relationship Id="rId4" Type="http://schemas.openxmlformats.org/officeDocument/2006/relationships/image" Target="../media/image248.png"/><Relationship Id="rId3" Type="http://schemas.openxmlformats.org/officeDocument/2006/relationships/image" Target="../media/image247.jpeg"/><Relationship Id="rId2" Type="http://schemas.openxmlformats.org/officeDocument/2006/relationships/image" Target="../media/image254.png"/><Relationship Id="rId1" Type="http://schemas.openxmlformats.org/officeDocument/2006/relationships/tags" Target="../tags/tag339.xml"/></Relationships>
</file>

<file path=ppt/slides/_rels/slide116.xml.rels><?xml version="1.0" encoding="UTF-8" standalone="yes"?>
<Relationships xmlns="http://schemas.openxmlformats.org/package/2006/relationships"><Relationship Id="rId7" Type="http://schemas.openxmlformats.org/officeDocument/2006/relationships/notesSlide" Target="../notesSlides/notesSlide115.xml"/><Relationship Id="rId6" Type="http://schemas.openxmlformats.org/officeDocument/2006/relationships/slideLayout" Target="../slideLayouts/slideLayout7.xml"/><Relationship Id="rId5" Type="http://schemas.openxmlformats.org/officeDocument/2006/relationships/image" Target="../media/image257.png"/><Relationship Id="rId4" Type="http://schemas.openxmlformats.org/officeDocument/2006/relationships/image" Target="../media/image256.png"/><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tags" Target="../tags/tag340.xml"/></Relationships>
</file>

<file path=ppt/slides/_rels/slide117.xml.rels><?xml version="1.0" encoding="UTF-8" standalone="yes"?>
<Relationships xmlns="http://schemas.openxmlformats.org/package/2006/relationships"><Relationship Id="rId9" Type="http://schemas.openxmlformats.org/officeDocument/2006/relationships/notesSlide" Target="../notesSlides/notesSlide116.xml"/><Relationship Id="rId8" Type="http://schemas.openxmlformats.org/officeDocument/2006/relationships/slideLayout" Target="../slideLayouts/slideLayout7.xml"/><Relationship Id="rId7" Type="http://schemas.openxmlformats.org/officeDocument/2006/relationships/image" Target="../media/image263.png"/><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jpeg"/><Relationship Id="rId3" Type="http://schemas.openxmlformats.org/officeDocument/2006/relationships/image" Target="../media/image259.jpeg"/><Relationship Id="rId2" Type="http://schemas.openxmlformats.org/officeDocument/2006/relationships/image" Target="../media/image258.jpeg"/><Relationship Id="rId1" Type="http://schemas.openxmlformats.org/officeDocument/2006/relationships/tags" Target="../tags/tag341.xml"/></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117.xml"/><Relationship Id="rId4" Type="http://schemas.openxmlformats.org/officeDocument/2006/relationships/slideLayout" Target="../slideLayouts/slideLayout7.xml"/><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tags" Target="../tags/tag342.xml"/></Relationships>
</file>

<file path=ppt/slides/_rels/slide1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48.xml"/><Relationship Id="rId7" Type="http://schemas.openxmlformats.org/officeDocument/2006/relationships/tags" Target="../tags/tag347.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image" Target="../media/image1.png"/><Relationship Id="rId10" Type="http://schemas.openxmlformats.org/officeDocument/2006/relationships/notesSlide" Target="../notesSlides/notesSlide118.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45.xml"/></Relationships>
</file>

<file path=ppt/slides/_rels/slide120.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slideLayout" Target="../slideLayouts/slideLayout7.xml"/><Relationship Id="rId7" Type="http://schemas.openxmlformats.org/officeDocument/2006/relationships/image" Target="../media/image271.png"/><Relationship Id="rId6" Type="http://schemas.openxmlformats.org/officeDocument/2006/relationships/image" Target="../media/image270.jpeg"/><Relationship Id="rId5" Type="http://schemas.openxmlformats.org/officeDocument/2006/relationships/image" Target="../media/image269.jpeg"/><Relationship Id="rId4" Type="http://schemas.openxmlformats.org/officeDocument/2006/relationships/image" Target="../media/image268.png"/><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tags" Target="../tags/tag349.xml"/></Relationships>
</file>

<file path=ppt/slides/_rels/slide121.xml.rels><?xml version="1.0" encoding="UTF-8" standalone="yes"?>
<Relationships xmlns="http://schemas.openxmlformats.org/package/2006/relationships"><Relationship Id="rId7" Type="http://schemas.openxmlformats.org/officeDocument/2006/relationships/notesSlide" Target="../notesSlides/notesSlide120.xml"/><Relationship Id="rId6" Type="http://schemas.openxmlformats.org/officeDocument/2006/relationships/slideLayout" Target="../slideLayouts/slideLayout7.xml"/><Relationship Id="rId5" Type="http://schemas.openxmlformats.org/officeDocument/2006/relationships/image" Target="../media/image247.jpeg"/><Relationship Id="rId4" Type="http://schemas.openxmlformats.org/officeDocument/2006/relationships/image" Target="../media/image274.png"/><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tags" Target="../tags/tag350.xml"/></Relationships>
</file>

<file path=ppt/slides/_rels/slide122.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3" Type="http://schemas.openxmlformats.org/officeDocument/2006/relationships/tags" Target="../tags/tag351.xml"/><Relationship Id="rId2" Type="http://schemas.openxmlformats.org/officeDocument/2006/relationships/image" Target="../media/image1.png"/><Relationship Id="rId15" Type="http://schemas.openxmlformats.org/officeDocument/2006/relationships/notesSlide" Target="../notesSlides/notesSlide121.xml"/><Relationship Id="rId14" Type="http://schemas.openxmlformats.org/officeDocument/2006/relationships/slideLayout" Target="../slideLayouts/slideLayout1.xml"/><Relationship Id="rId13" Type="http://schemas.openxmlformats.org/officeDocument/2006/relationships/tags" Target="../tags/tag361.xml"/><Relationship Id="rId12" Type="http://schemas.openxmlformats.org/officeDocument/2006/relationships/tags" Target="../tags/tag360.xml"/><Relationship Id="rId11" Type="http://schemas.openxmlformats.org/officeDocument/2006/relationships/tags" Target="../tags/tag359.xml"/><Relationship Id="rId10" Type="http://schemas.openxmlformats.org/officeDocument/2006/relationships/tags" Target="../tags/tag358.xml"/><Relationship Id="rId1" Type="http://schemas.openxmlformats.org/officeDocument/2006/relationships/image" Target="../media/image4.png"/></Relationships>
</file>

<file path=ppt/slides/_rels/slide123.xml.rels><?xml version="1.0" encoding="UTF-8" standalone="yes"?>
<Relationships xmlns="http://schemas.openxmlformats.org/package/2006/relationships"><Relationship Id="rId8" Type="http://schemas.openxmlformats.org/officeDocument/2006/relationships/notesSlide" Target="../notesSlides/notesSlide122.xml"/><Relationship Id="rId7" Type="http://schemas.openxmlformats.org/officeDocument/2006/relationships/slideLayout" Target="../slideLayouts/slideLayout7.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tags" Target="../tags/tag364.xml"/><Relationship Id="rId3" Type="http://schemas.openxmlformats.org/officeDocument/2006/relationships/tags" Target="../tags/tag363.xml"/><Relationship Id="rId2" Type="http://schemas.openxmlformats.org/officeDocument/2006/relationships/image" Target="../media/image275.png"/><Relationship Id="rId1" Type="http://schemas.openxmlformats.org/officeDocument/2006/relationships/tags" Target="../tags/tag362.xml"/></Relationships>
</file>

<file path=ppt/slides/_rels/slide124.xml.rels><?xml version="1.0" encoding="UTF-8" standalone="yes"?>
<Relationships xmlns="http://schemas.openxmlformats.org/package/2006/relationships"><Relationship Id="rId5" Type="http://schemas.openxmlformats.org/officeDocument/2006/relationships/notesSlide" Target="../notesSlides/notesSlide123.xml"/><Relationship Id="rId4" Type="http://schemas.openxmlformats.org/officeDocument/2006/relationships/slideLayout" Target="../slideLayouts/slideLayout7.xml"/><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s>
</file>

<file path=ppt/slides/_rels/slide125.xml.rels><?xml version="1.0" encoding="UTF-8" standalone="yes"?>
<Relationships xmlns="http://schemas.openxmlformats.org/package/2006/relationships"><Relationship Id="rId7" Type="http://schemas.openxmlformats.org/officeDocument/2006/relationships/notesSlide" Target="../notesSlides/notesSlide124.xml"/><Relationship Id="rId6" Type="http://schemas.openxmlformats.org/officeDocument/2006/relationships/slideLayout" Target="../slideLayouts/slideLayout7.xml"/><Relationship Id="rId5" Type="http://schemas.openxmlformats.org/officeDocument/2006/relationships/image" Target="../media/image284.png"/><Relationship Id="rId4" Type="http://schemas.openxmlformats.org/officeDocument/2006/relationships/image" Target="../media/image283.png"/><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tags" Target="../tags/tag365.xml"/></Relationships>
</file>

<file path=ppt/slides/_rels/slide126.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tags" Target="../tags/tag371.xml"/><Relationship Id="rId7" Type="http://schemas.openxmlformats.org/officeDocument/2006/relationships/tags" Target="../tags/tag370.xml"/><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 Id="rId3" Type="http://schemas.openxmlformats.org/officeDocument/2006/relationships/tags" Target="../tags/tag366.xml"/><Relationship Id="rId2" Type="http://schemas.openxmlformats.org/officeDocument/2006/relationships/image" Target="../media/image1.png"/><Relationship Id="rId15" Type="http://schemas.openxmlformats.org/officeDocument/2006/relationships/notesSlide" Target="../notesSlides/notesSlide125.xml"/><Relationship Id="rId14" Type="http://schemas.openxmlformats.org/officeDocument/2006/relationships/slideLayout" Target="../slideLayouts/slideLayout1.xml"/><Relationship Id="rId13" Type="http://schemas.openxmlformats.org/officeDocument/2006/relationships/tags" Target="../tags/tag376.xml"/><Relationship Id="rId12" Type="http://schemas.openxmlformats.org/officeDocument/2006/relationships/tags" Target="../tags/tag375.xml"/><Relationship Id="rId11" Type="http://schemas.openxmlformats.org/officeDocument/2006/relationships/tags" Target="../tags/tag374.xml"/><Relationship Id="rId10" Type="http://schemas.openxmlformats.org/officeDocument/2006/relationships/tags" Target="../tags/tag373.xml"/><Relationship Id="rId1" Type="http://schemas.openxmlformats.org/officeDocument/2006/relationships/image" Target="../media/image4.png"/></Relationships>
</file>

<file path=ppt/slides/_rels/slide127.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slideLayout" Target="../slideLayouts/slideLayout7.xml"/><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tags" Target="../tags/tag377.xml"/></Relationships>
</file>

<file path=ppt/slides/_rels/slide128.xml.rels><?xml version="1.0" encoding="UTF-8" standalone="yes"?>
<Relationships xmlns="http://schemas.openxmlformats.org/package/2006/relationships"><Relationship Id="rId5" Type="http://schemas.openxmlformats.org/officeDocument/2006/relationships/notesSlide" Target="../notesSlides/notesSlide127.xml"/><Relationship Id="rId4" Type="http://schemas.openxmlformats.org/officeDocument/2006/relationships/slideLayout" Target="../slideLayouts/slideLayout7.xml"/><Relationship Id="rId3" Type="http://schemas.openxmlformats.org/officeDocument/2006/relationships/tags" Target="../tags/tag379.xml"/><Relationship Id="rId2" Type="http://schemas.openxmlformats.org/officeDocument/2006/relationships/image" Target="../media/image287.png"/><Relationship Id="rId1" Type="http://schemas.openxmlformats.org/officeDocument/2006/relationships/tags" Target="../tags/tag378.xml"/></Relationships>
</file>

<file path=ppt/slides/_rels/slide129.xml.rels><?xml version="1.0" encoding="UTF-8" standalone="yes"?>
<Relationships xmlns="http://schemas.openxmlformats.org/package/2006/relationships"><Relationship Id="rId5" Type="http://schemas.openxmlformats.org/officeDocument/2006/relationships/notesSlide" Target="../notesSlides/notesSlide128.xml"/><Relationship Id="rId4" Type="http://schemas.openxmlformats.org/officeDocument/2006/relationships/slideLayout" Target="../slideLayouts/slideLayout7.xml"/><Relationship Id="rId3" Type="http://schemas.openxmlformats.org/officeDocument/2006/relationships/image" Target="../media/image279.png"/><Relationship Id="rId2" Type="http://schemas.openxmlformats.org/officeDocument/2006/relationships/image" Target="../media/image275.png"/><Relationship Id="rId1" Type="http://schemas.openxmlformats.org/officeDocument/2006/relationships/tags" Target="../tags/tag380.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tags" Target="../tags/tag47.xml"/><Relationship Id="rId2" Type="http://schemas.openxmlformats.org/officeDocument/2006/relationships/image" Target="../media/image19.png"/><Relationship Id="rId1" Type="http://schemas.openxmlformats.org/officeDocument/2006/relationships/tags" Target="../tags/tag46.xml"/></Relationships>
</file>

<file path=ppt/slides/_rels/slide130.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tags" Target="../tags/tag386.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image" Target="../media/image1.png"/><Relationship Id="rId15" Type="http://schemas.openxmlformats.org/officeDocument/2006/relationships/notesSlide" Target="../notesSlides/notesSlide129.xml"/><Relationship Id="rId14" Type="http://schemas.openxmlformats.org/officeDocument/2006/relationships/slideLayout" Target="../slideLayouts/slideLayout1.xml"/><Relationship Id="rId13" Type="http://schemas.openxmlformats.org/officeDocument/2006/relationships/tags" Target="../tags/tag391.xml"/><Relationship Id="rId12" Type="http://schemas.openxmlformats.org/officeDocument/2006/relationships/tags" Target="../tags/tag390.xml"/><Relationship Id="rId11" Type="http://schemas.openxmlformats.org/officeDocument/2006/relationships/tags" Target="../tags/tag389.xml"/><Relationship Id="rId10" Type="http://schemas.openxmlformats.org/officeDocument/2006/relationships/tags" Target="../tags/tag388.xml"/><Relationship Id="rId1" Type="http://schemas.openxmlformats.org/officeDocument/2006/relationships/image" Target="../media/image4.png"/></Relationships>
</file>

<file path=ppt/slides/_rels/slide131.xml.rels><?xml version="1.0" encoding="UTF-8" standalone="yes"?>
<Relationships xmlns="http://schemas.openxmlformats.org/package/2006/relationships"><Relationship Id="rId9" Type="http://schemas.openxmlformats.org/officeDocument/2006/relationships/notesSlide" Target="../notesSlides/notesSlide130.xml"/><Relationship Id="rId8" Type="http://schemas.openxmlformats.org/officeDocument/2006/relationships/slideLayout" Target="../slideLayouts/slideLayout7.xml"/><Relationship Id="rId7" Type="http://schemas.openxmlformats.org/officeDocument/2006/relationships/image" Target="../media/image292.png"/><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 Id="rId3" Type="http://schemas.openxmlformats.org/officeDocument/2006/relationships/image" Target="../media/image288.png"/><Relationship Id="rId2" Type="http://schemas.openxmlformats.org/officeDocument/2006/relationships/image" Target="../media/image275.png"/><Relationship Id="rId1" Type="http://schemas.openxmlformats.org/officeDocument/2006/relationships/tags" Target="../tags/tag392.xml"/></Relationships>
</file>

<file path=ppt/slides/_rels/slide132.xml.rels><?xml version="1.0" encoding="UTF-8" standalone="yes"?>
<Relationships xmlns="http://schemas.openxmlformats.org/package/2006/relationships"><Relationship Id="rId6" Type="http://schemas.openxmlformats.org/officeDocument/2006/relationships/notesSlide" Target="../notesSlides/notesSlide131.xml"/><Relationship Id="rId5" Type="http://schemas.openxmlformats.org/officeDocument/2006/relationships/slideLayout" Target="../slideLayouts/slideLayout7.xml"/><Relationship Id="rId4" Type="http://schemas.openxmlformats.org/officeDocument/2006/relationships/image" Target="../media/image295.png"/><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tags" Target="../tags/tag39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7.xml"/><Relationship Id="rId1" Type="http://schemas.openxmlformats.org/officeDocument/2006/relationships/image" Target="../media/image279.png"/></Relationships>
</file>

<file path=ppt/slides/_rels/slide134.xml.rels><?xml version="1.0" encoding="UTF-8" standalone="yes"?>
<Relationships xmlns="http://schemas.openxmlformats.org/package/2006/relationships"><Relationship Id="rId9" Type="http://schemas.openxmlformats.org/officeDocument/2006/relationships/tags" Target="../tags/tag400.xml"/><Relationship Id="rId8" Type="http://schemas.openxmlformats.org/officeDocument/2006/relationships/tags" Target="../tags/tag399.xml"/><Relationship Id="rId7" Type="http://schemas.openxmlformats.org/officeDocument/2006/relationships/tags" Target="../tags/tag398.xml"/><Relationship Id="rId6" Type="http://schemas.openxmlformats.org/officeDocument/2006/relationships/tags" Target="../tags/tag397.xml"/><Relationship Id="rId5" Type="http://schemas.openxmlformats.org/officeDocument/2006/relationships/tags" Target="../tags/tag396.xml"/><Relationship Id="rId4" Type="http://schemas.openxmlformats.org/officeDocument/2006/relationships/tags" Target="../tags/tag395.xml"/><Relationship Id="rId3" Type="http://schemas.openxmlformats.org/officeDocument/2006/relationships/tags" Target="../tags/tag394.xml"/><Relationship Id="rId2" Type="http://schemas.openxmlformats.org/officeDocument/2006/relationships/image" Target="../media/image1.png"/><Relationship Id="rId15" Type="http://schemas.openxmlformats.org/officeDocument/2006/relationships/notesSlide" Target="../notesSlides/notesSlide133.xml"/><Relationship Id="rId14" Type="http://schemas.openxmlformats.org/officeDocument/2006/relationships/slideLayout" Target="../slideLayouts/slideLayout1.xml"/><Relationship Id="rId13" Type="http://schemas.openxmlformats.org/officeDocument/2006/relationships/tags" Target="../tags/tag404.xml"/><Relationship Id="rId12" Type="http://schemas.openxmlformats.org/officeDocument/2006/relationships/tags" Target="../tags/tag403.xml"/><Relationship Id="rId11" Type="http://schemas.openxmlformats.org/officeDocument/2006/relationships/tags" Target="../tags/tag402.xml"/><Relationship Id="rId10" Type="http://schemas.openxmlformats.org/officeDocument/2006/relationships/tags" Target="../tags/tag401.xml"/><Relationship Id="rId1" Type="http://schemas.openxmlformats.org/officeDocument/2006/relationships/image" Target="../media/image4.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134.xml"/><Relationship Id="rId3" Type="http://schemas.openxmlformats.org/officeDocument/2006/relationships/slideLayout" Target="../slideLayouts/slideLayout7.xml"/><Relationship Id="rId2" Type="http://schemas.openxmlformats.org/officeDocument/2006/relationships/image" Target="../media/image296.png"/><Relationship Id="rId1" Type="http://schemas.openxmlformats.org/officeDocument/2006/relationships/tags" Target="../tags/tag405.xml"/></Relationships>
</file>

<file path=ppt/slides/_rels/slide136.xml.rels><?xml version="1.0" encoding="UTF-8" standalone="yes"?>
<Relationships xmlns="http://schemas.openxmlformats.org/package/2006/relationships"><Relationship Id="rId6" Type="http://schemas.openxmlformats.org/officeDocument/2006/relationships/notesSlide" Target="../notesSlides/notesSlide135.xml"/><Relationship Id="rId5" Type="http://schemas.openxmlformats.org/officeDocument/2006/relationships/slideLayout" Target="../slideLayouts/slideLayout7.xml"/><Relationship Id="rId4" Type="http://schemas.openxmlformats.org/officeDocument/2006/relationships/image" Target="../media/image299.jpeg"/><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tags" Target="../tags/tag406.xml"/></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136.xml"/><Relationship Id="rId3" Type="http://schemas.openxmlformats.org/officeDocument/2006/relationships/slideLayout" Target="../slideLayouts/slideLayout7.xml"/><Relationship Id="rId2" Type="http://schemas.openxmlformats.org/officeDocument/2006/relationships/image" Target="../media/image297.png"/><Relationship Id="rId1" Type="http://schemas.openxmlformats.org/officeDocument/2006/relationships/tags" Target="../tags/tag407.xml"/></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137.xml"/><Relationship Id="rId3" Type="http://schemas.openxmlformats.org/officeDocument/2006/relationships/slideLayout" Target="../slideLayouts/slideLayout7.xml"/><Relationship Id="rId2" Type="http://schemas.openxmlformats.org/officeDocument/2006/relationships/image" Target="../media/image300.png"/><Relationship Id="rId1" Type="http://schemas.openxmlformats.org/officeDocument/2006/relationships/tags" Target="../tags/tag408.xml"/></Relationships>
</file>

<file path=ppt/slides/_rels/slide139.xml.rels><?xml version="1.0" encoding="UTF-8" standalone="yes"?>
<Relationships xmlns="http://schemas.openxmlformats.org/package/2006/relationships"><Relationship Id="rId9" Type="http://schemas.openxmlformats.org/officeDocument/2006/relationships/tags" Target="../tags/tag415.xml"/><Relationship Id="rId8" Type="http://schemas.openxmlformats.org/officeDocument/2006/relationships/tags" Target="../tags/tag414.xml"/><Relationship Id="rId7" Type="http://schemas.openxmlformats.org/officeDocument/2006/relationships/tags" Target="../tags/tag413.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3" Type="http://schemas.openxmlformats.org/officeDocument/2006/relationships/tags" Target="../tags/tag409.xml"/><Relationship Id="rId2" Type="http://schemas.openxmlformats.org/officeDocument/2006/relationships/image" Target="../media/image1.png"/><Relationship Id="rId15" Type="http://schemas.openxmlformats.org/officeDocument/2006/relationships/notesSlide" Target="../notesSlides/notesSlide138.xml"/><Relationship Id="rId14" Type="http://schemas.openxmlformats.org/officeDocument/2006/relationships/slideLayout" Target="../slideLayouts/slideLayout1.xml"/><Relationship Id="rId13" Type="http://schemas.openxmlformats.org/officeDocument/2006/relationships/tags" Target="../tags/tag419.xml"/><Relationship Id="rId12" Type="http://schemas.openxmlformats.org/officeDocument/2006/relationships/tags" Target="../tags/tag418.xml"/><Relationship Id="rId11" Type="http://schemas.openxmlformats.org/officeDocument/2006/relationships/tags" Target="../tags/tag417.xml"/><Relationship Id="rId10" Type="http://schemas.openxmlformats.org/officeDocument/2006/relationships/tags" Target="../tags/tag416.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48.xml"/></Relationships>
</file>

<file path=ppt/slides/_rels/slide140.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303.png"/><Relationship Id="rId4" Type="http://schemas.openxmlformats.org/officeDocument/2006/relationships/image" Target="../media/image302.png"/><Relationship Id="rId3" Type="http://schemas.openxmlformats.org/officeDocument/2006/relationships/image" Target="../media/image301.jpeg"/><Relationship Id="rId2" Type="http://schemas.openxmlformats.org/officeDocument/2006/relationships/tags" Target="../tags/tag421.xml"/><Relationship Id="rId1" Type="http://schemas.openxmlformats.org/officeDocument/2006/relationships/tags" Target="../tags/tag420.xml"/></Relationships>
</file>

<file path=ppt/slides/_rels/slide141.xml.rels><?xml version="1.0" encoding="UTF-8" standalone="yes"?>
<Relationships xmlns="http://schemas.openxmlformats.org/package/2006/relationships"><Relationship Id="rId9" Type="http://schemas.openxmlformats.org/officeDocument/2006/relationships/notesSlide" Target="../notesSlides/notesSlide140.xml"/><Relationship Id="rId8" Type="http://schemas.openxmlformats.org/officeDocument/2006/relationships/slideLayout" Target="../slideLayouts/slideLayout7.xml"/><Relationship Id="rId7" Type="http://schemas.openxmlformats.org/officeDocument/2006/relationships/tags" Target="../tags/tag423.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tags" Target="../tags/tag422.xml"/></Relationships>
</file>

<file path=ppt/slides/_rels/slide142.xml.rels><?xml version="1.0" encoding="UTF-8" standalone="yes"?>
<Relationships xmlns="http://schemas.openxmlformats.org/package/2006/relationships"><Relationship Id="rId4" Type="http://schemas.openxmlformats.org/officeDocument/2006/relationships/notesSlide" Target="../notesSlides/notesSlide141.xml"/><Relationship Id="rId3" Type="http://schemas.openxmlformats.org/officeDocument/2006/relationships/slideLayout" Target="../slideLayouts/slideLayout7.xml"/><Relationship Id="rId2" Type="http://schemas.openxmlformats.org/officeDocument/2006/relationships/image" Target="../media/image296.png"/><Relationship Id="rId1" Type="http://schemas.openxmlformats.org/officeDocument/2006/relationships/tags" Target="../tags/tag424.xml"/></Relationships>
</file>

<file path=ppt/slides/_rels/slide143.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tags" Target="../tags/tag429.xml"/><Relationship Id="rId6" Type="http://schemas.openxmlformats.org/officeDocument/2006/relationships/tags" Target="../tags/tag428.xml"/><Relationship Id="rId5" Type="http://schemas.openxmlformats.org/officeDocument/2006/relationships/tags" Target="../tags/tag427.xml"/><Relationship Id="rId4" Type="http://schemas.openxmlformats.org/officeDocument/2006/relationships/tags" Target="../tags/tag426.xml"/><Relationship Id="rId3" Type="http://schemas.openxmlformats.org/officeDocument/2006/relationships/tags" Target="../tags/tag425.xml"/><Relationship Id="rId2" Type="http://schemas.openxmlformats.org/officeDocument/2006/relationships/image" Target="../media/image1.png"/><Relationship Id="rId15" Type="http://schemas.openxmlformats.org/officeDocument/2006/relationships/notesSlide" Target="../notesSlides/notesSlide142.xml"/><Relationship Id="rId14" Type="http://schemas.openxmlformats.org/officeDocument/2006/relationships/slideLayout" Target="../slideLayouts/slideLayout1.xml"/><Relationship Id="rId13" Type="http://schemas.openxmlformats.org/officeDocument/2006/relationships/tags" Target="../tags/tag435.xml"/><Relationship Id="rId12" Type="http://schemas.openxmlformats.org/officeDocument/2006/relationships/tags" Target="../tags/tag434.xml"/><Relationship Id="rId11" Type="http://schemas.openxmlformats.org/officeDocument/2006/relationships/tags" Target="../tags/tag433.xml"/><Relationship Id="rId10" Type="http://schemas.openxmlformats.org/officeDocument/2006/relationships/tags" Target="../tags/tag432.xml"/><Relationship Id="rId1" Type="http://schemas.openxmlformats.org/officeDocument/2006/relationships/image" Target="../media/image4.png"/></Relationships>
</file>

<file path=ppt/slides/_rels/slide14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9.png"/><Relationship Id="rId7" Type="http://schemas.openxmlformats.org/officeDocument/2006/relationships/image" Target="../media/image311.png"/><Relationship Id="rId6" Type="http://schemas.openxmlformats.org/officeDocument/2006/relationships/image" Target="../media/image289.png"/><Relationship Id="rId5" Type="http://schemas.openxmlformats.org/officeDocument/2006/relationships/image" Target="../media/image310.png"/><Relationship Id="rId4" Type="http://schemas.openxmlformats.org/officeDocument/2006/relationships/image" Target="../media/image292.png"/><Relationship Id="rId3" Type="http://schemas.openxmlformats.org/officeDocument/2006/relationships/image" Target="../media/image309.png"/><Relationship Id="rId2" Type="http://schemas.openxmlformats.org/officeDocument/2006/relationships/tags" Target="../tags/tag437.xml"/><Relationship Id="rId10" Type="http://schemas.openxmlformats.org/officeDocument/2006/relationships/notesSlide" Target="../notesSlides/notesSlide143.xml"/><Relationship Id="rId1" Type="http://schemas.openxmlformats.org/officeDocument/2006/relationships/tags" Target="../tags/tag436.xml"/></Relationships>
</file>

<file path=ppt/slides/_rels/slide145.xml.rels><?xml version="1.0" encoding="UTF-8" standalone="yes"?>
<Relationships xmlns="http://schemas.openxmlformats.org/package/2006/relationships"><Relationship Id="rId6" Type="http://schemas.openxmlformats.org/officeDocument/2006/relationships/notesSlide" Target="../notesSlides/notesSlide144.xml"/><Relationship Id="rId5" Type="http://schemas.openxmlformats.org/officeDocument/2006/relationships/slideLayout" Target="../slideLayouts/slideLayout7.xml"/><Relationship Id="rId4" Type="http://schemas.openxmlformats.org/officeDocument/2006/relationships/image" Target="../media/image315.png"/><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image" Target="../media/image312.png"/></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145.xml"/><Relationship Id="rId3" Type="http://schemas.openxmlformats.org/officeDocument/2006/relationships/slideLayout" Target="../slideLayouts/slideLayout7.xml"/><Relationship Id="rId2" Type="http://schemas.openxmlformats.org/officeDocument/2006/relationships/tags" Target="../tags/tag438.xml"/><Relationship Id="rId1" Type="http://schemas.openxmlformats.org/officeDocument/2006/relationships/image" Target="../media/image316.png"/></Relationships>
</file>

<file path=ppt/slides/_rels/slide147.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image" Target="../media/image1.png"/><Relationship Id="rId15" Type="http://schemas.openxmlformats.org/officeDocument/2006/relationships/notesSlide" Target="../notesSlides/notesSlide146.xml"/><Relationship Id="rId14" Type="http://schemas.openxmlformats.org/officeDocument/2006/relationships/slideLayout" Target="../slideLayouts/slideLayout1.xml"/><Relationship Id="rId13" Type="http://schemas.openxmlformats.org/officeDocument/2006/relationships/tags" Target="../tags/tag449.xml"/><Relationship Id="rId12" Type="http://schemas.openxmlformats.org/officeDocument/2006/relationships/tags" Target="../tags/tag448.xml"/><Relationship Id="rId11" Type="http://schemas.openxmlformats.org/officeDocument/2006/relationships/tags" Target="../tags/tag447.xml"/><Relationship Id="rId10" Type="http://schemas.openxmlformats.org/officeDocument/2006/relationships/tags" Target="../tags/tag446.xml"/><Relationship Id="rId1" Type="http://schemas.openxmlformats.org/officeDocument/2006/relationships/image" Target="../media/image4.png"/></Relationships>
</file>

<file path=ppt/slides/_rels/slide148.xml.rels><?xml version="1.0" encoding="UTF-8" standalone="yes"?>
<Relationships xmlns="http://schemas.openxmlformats.org/package/2006/relationships"><Relationship Id="rId7" Type="http://schemas.openxmlformats.org/officeDocument/2006/relationships/notesSlide" Target="../notesSlides/notesSlide147.xml"/><Relationship Id="rId6" Type="http://schemas.openxmlformats.org/officeDocument/2006/relationships/slideLayout" Target="../slideLayouts/slideLayout7.xml"/><Relationship Id="rId5" Type="http://schemas.openxmlformats.org/officeDocument/2006/relationships/tags" Target="../tags/tag451.xml"/><Relationship Id="rId4" Type="http://schemas.openxmlformats.org/officeDocument/2006/relationships/image" Target="../media/image319.png"/><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tags" Target="../tags/tag450.xml"/></Relationships>
</file>

<file path=ppt/slides/_rels/slide149.xml.rels><?xml version="1.0" encoding="UTF-8" standalone="yes"?>
<Relationships xmlns="http://schemas.openxmlformats.org/package/2006/relationships"><Relationship Id="rId9" Type="http://schemas.openxmlformats.org/officeDocument/2006/relationships/notesSlide" Target="../notesSlides/notesSlide148.xml"/><Relationship Id="rId8" Type="http://schemas.openxmlformats.org/officeDocument/2006/relationships/slideLayout" Target="../slideLayouts/slideLayout7.xml"/><Relationship Id="rId7" Type="http://schemas.openxmlformats.org/officeDocument/2006/relationships/image" Target="../media/image309.png"/><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21.png"/><Relationship Id="rId3" Type="http://schemas.openxmlformats.org/officeDocument/2006/relationships/image" Target="../media/image320.png"/><Relationship Id="rId2" Type="http://schemas.openxmlformats.org/officeDocument/2006/relationships/tags" Target="../tags/tag453.xml"/><Relationship Id="rId1" Type="http://schemas.openxmlformats.org/officeDocument/2006/relationships/tags" Target="../tags/tag452.xml"/></Relationships>
</file>

<file path=ppt/slides/_rels/slide15.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image" Target="../media/image1.png"/><Relationship Id="rId15" Type="http://schemas.openxmlformats.org/officeDocument/2006/relationships/notesSlide" Target="../notesSlides/notesSlide15.xml"/><Relationship Id="rId14" Type="http://schemas.openxmlformats.org/officeDocument/2006/relationships/slideLayout" Target="../slideLayouts/slideLayout1.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image" Target="../media/image4.png"/></Relationships>
</file>

<file path=ppt/slides/_rels/slide150.xml.rels><?xml version="1.0" encoding="UTF-8" standalone="yes"?>
<Relationships xmlns="http://schemas.openxmlformats.org/package/2006/relationships"><Relationship Id="rId4" Type="http://schemas.openxmlformats.org/officeDocument/2006/relationships/notesSlide" Target="../notesSlides/notesSlide149.xml"/><Relationship Id="rId3" Type="http://schemas.openxmlformats.org/officeDocument/2006/relationships/slideLayout" Target="../slideLayouts/slideLayout7.xml"/><Relationship Id="rId2" Type="http://schemas.openxmlformats.org/officeDocument/2006/relationships/image" Target="../media/image300.png"/><Relationship Id="rId1" Type="http://schemas.openxmlformats.org/officeDocument/2006/relationships/tags" Target="../tags/tag454.xml"/></Relationships>
</file>

<file path=ppt/slides/_rels/slide151.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image" Target="../media/image1.png"/><Relationship Id="rId15" Type="http://schemas.openxmlformats.org/officeDocument/2006/relationships/notesSlide" Target="../notesSlides/notesSlide150.xml"/><Relationship Id="rId14" Type="http://schemas.openxmlformats.org/officeDocument/2006/relationships/slideLayout" Target="../slideLayouts/slideLayout1.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image" Target="../media/image4.png"/></Relationships>
</file>

<file path=ppt/slides/_rels/slide152.xml.rels><?xml version="1.0" encoding="UTF-8" standalone="yes"?>
<Relationships xmlns="http://schemas.openxmlformats.org/package/2006/relationships"><Relationship Id="rId9" Type="http://schemas.openxmlformats.org/officeDocument/2006/relationships/image" Target="../media/image330.png"/><Relationship Id="rId8" Type="http://schemas.openxmlformats.org/officeDocument/2006/relationships/image" Target="../media/image329.png"/><Relationship Id="rId7" Type="http://schemas.openxmlformats.org/officeDocument/2006/relationships/image" Target="../media/image328.png"/><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 Id="rId3" Type="http://schemas.openxmlformats.org/officeDocument/2006/relationships/image" Target="../media/image323.png"/><Relationship Id="rId2" Type="http://schemas.openxmlformats.org/officeDocument/2006/relationships/image" Target="../media/image324.png"/><Relationship Id="rId11" Type="http://schemas.openxmlformats.org/officeDocument/2006/relationships/notesSlide" Target="../notesSlides/notesSlide151.xml"/><Relationship Id="rId10" Type="http://schemas.openxmlformats.org/officeDocument/2006/relationships/slideLayout" Target="../slideLayouts/slideLayout7.xml"/><Relationship Id="rId1" Type="http://schemas.openxmlformats.org/officeDocument/2006/relationships/tags" Target="../tags/tag466.xml"/></Relationships>
</file>

<file path=ppt/slides/_rels/slide153.xml.rels><?xml version="1.0" encoding="UTF-8" standalone="yes"?>
<Relationships xmlns="http://schemas.openxmlformats.org/package/2006/relationships"><Relationship Id="rId8" Type="http://schemas.openxmlformats.org/officeDocument/2006/relationships/notesSlide" Target="../notesSlides/notesSlide152.xml"/><Relationship Id="rId7" Type="http://schemas.openxmlformats.org/officeDocument/2006/relationships/slideLayout" Target="../slideLayouts/slideLayout7.xml"/><Relationship Id="rId6" Type="http://schemas.openxmlformats.org/officeDocument/2006/relationships/tags" Target="../tags/tag468.xml"/><Relationship Id="rId5" Type="http://schemas.openxmlformats.org/officeDocument/2006/relationships/image" Target="../media/image319.png"/><Relationship Id="rId4" Type="http://schemas.openxmlformats.org/officeDocument/2006/relationships/image" Target="../media/image318.png"/><Relationship Id="rId3" Type="http://schemas.openxmlformats.org/officeDocument/2006/relationships/image" Target="../media/image317.png"/><Relationship Id="rId2" Type="http://schemas.openxmlformats.org/officeDocument/2006/relationships/image" Target="../media/image331.png"/><Relationship Id="rId1" Type="http://schemas.openxmlformats.org/officeDocument/2006/relationships/tags" Target="../tags/tag467.xml"/></Relationships>
</file>

<file path=ppt/slides/_rels/slide154.xml.rels><?xml version="1.0" encoding="UTF-8" standalone="yes"?>
<Relationships xmlns="http://schemas.openxmlformats.org/package/2006/relationships"><Relationship Id="rId4" Type="http://schemas.openxmlformats.org/officeDocument/2006/relationships/notesSlide" Target="../notesSlides/notesSlide153.xml"/><Relationship Id="rId3" Type="http://schemas.openxmlformats.org/officeDocument/2006/relationships/slideLayout" Target="../slideLayouts/slideLayout7.xml"/><Relationship Id="rId2" Type="http://schemas.openxmlformats.org/officeDocument/2006/relationships/image" Target="../media/image333.png"/><Relationship Id="rId1" Type="http://schemas.openxmlformats.org/officeDocument/2006/relationships/image" Target="../media/image332.png"/></Relationships>
</file>

<file path=ppt/slides/_rels/slide155.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slideLayout" Target="../slideLayouts/slideLayout7.xml"/><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tags" Target="../tags/tag469.xml"/></Relationships>
</file>

<file path=ppt/slides/_rels/slide15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75.xml"/><Relationship Id="rId7" Type="http://schemas.openxmlformats.org/officeDocument/2006/relationships/tags" Target="../tags/tag474.xml"/><Relationship Id="rId6" Type="http://schemas.openxmlformats.org/officeDocument/2006/relationships/tags" Target="../tags/tag473.xml"/><Relationship Id="rId5" Type="http://schemas.openxmlformats.org/officeDocument/2006/relationships/tags" Target="../tags/tag472.xml"/><Relationship Id="rId4" Type="http://schemas.openxmlformats.org/officeDocument/2006/relationships/tags" Target="../tags/tag471.xml"/><Relationship Id="rId3" Type="http://schemas.openxmlformats.org/officeDocument/2006/relationships/tags" Target="../tags/tag470.xml"/><Relationship Id="rId2" Type="http://schemas.openxmlformats.org/officeDocument/2006/relationships/image" Target="../media/image1.png"/><Relationship Id="rId10" Type="http://schemas.openxmlformats.org/officeDocument/2006/relationships/notesSlide" Target="../notesSlides/notesSlide155.xml"/><Relationship Id="rId1" Type="http://schemas.openxmlformats.org/officeDocument/2006/relationships/image" Target="../media/image4.png"/></Relationships>
</file>

<file path=ppt/slides/_rels/slide157.xml.rels><?xml version="1.0" encoding="UTF-8" standalone="yes"?>
<Relationships xmlns="http://schemas.openxmlformats.org/package/2006/relationships"><Relationship Id="rId6" Type="http://schemas.openxmlformats.org/officeDocument/2006/relationships/notesSlide" Target="../notesSlides/notesSlide156.xml"/><Relationship Id="rId5" Type="http://schemas.openxmlformats.org/officeDocument/2006/relationships/slideLayout" Target="../slideLayouts/slideLayout7.xml"/><Relationship Id="rId4" Type="http://schemas.openxmlformats.org/officeDocument/2006/relationships/image" Target="../media/image338.png"/><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tags" Target="../tags/tag476.xml"/></Relationships>
</file>

<file path=ppt/slides/_rels/slide158.xml.rels><?xml version="1.0" encoding="UTF-8" standalone="yes"?>
<Relationships xmlns="http://schemas.openxmlformats.org/package/2006/relationships"><Relationship Id="rId4" Type="http://schemas.openxmlformats.org/officeDocument/2006/relationships/notesSlide" Target="../notesSlides/notesSlide157.xml"/><Relationship Id="rId3" Type="http://schemas.openxmlformats.org/officeDocument/2006/relationships/slideLayout" Target="../slideLayouts/slideLayout7.xml"/><Relationship Id="rId2" Type="http://schemas.openxmlformats.org/officeDocument/2006/relationships/image" Target="../media/image339.png"/><Relationship Id="rId1" Type="http://schemas.openxmlformats.org/officeDocument/2006/relationships/tags" Target="../tags/tag477.xml"/></Relationships>
</file>

<file path=ppt/slides/_rels/slide159.xml.rels><?xml version="1.0" encoding="UTF-8" standalone="yes"?>
<Relationships xmlns="http://schemas.openxmlformats.org/package/2006/relationships"><Relationship Id="rId9" Type="http://schemas.openxmlformats.org/officeDocument/2006/relationships/tags" Target="../tags/tag484.xml"/><Relationship Id="rId8" Type="http://schemas.openxmlformats.org/officeDocument/2006/relationships/tags" Target="../tags/tag483.xml"/><Relationship Id="rId7" Type="http://schemas.openxmlformats.org/officeDocument/2006/relationships/tags" Target="../tags/tag482.xml"/><Relationship Id="rId6" Type="http://schemas.openxmlformats.org/officeDocument/2006/relationships/tags" Target="../tags/tag481.xml"/><Relationship Id="rId5" Type="http://schemas.openxmlformats.org/officeDocument/2006/relationships/tags" Target="../tags/tag480.xml"/><Relationship Id="rId4" Type="http://schemas.openxmlformats.org/officeDocument/2006/relationships/tags" Target="../tags/tag479.xml"/><Relationship Id="rId3" Type="http://schemas.openxmlformats.org/officeDocument/2006/relationships/tags" Target="../tags/tag478.xml"/><Relationship Id="rId2" Type="http://schemas.openxmlformats.org/officeDocument/2006/relationships/image" Target="../media/image1.png"/><Relationship Id="rId15" Type="http://schemas.openxmlformats.org/officeDocument/2006/relationships/notesSlide" Target="../notesSlides/notesSlide158.xml"/><Relationship Id="rId14" Type="http://schemas.openxmlformats.org/officeDocument/2006/relationships/slideLayout" Target="../slideLayouts/slideLayout1.xml"/><Relationship Id="rId13" Type="http://schemas.openxmlformats.org/officeDocument/2006/relationships/tags" Target="../tags/tag488.xml"/><Relationship Id="rId12" Type="http://schemas.openxmlformats.org/officeDocument/2006/relationships/tags" Target="../tags/tag487.xml"/><Relationship Id="rId11" Type="http://schemas.openxmlformats.org/officeDocument/2006/relationships/tags" Target="../tags/tag486.xml"/><Relationship Id="rId10" Type="http://schemas.openxmlformats.org/officeDocument/2006/relationships/tags" Target="../tags/tag485.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60.xml"/></Relationships>
</file>

<file path=ppt/slides/_rels/slide160.xml.rels><?xml version="1.0" encoding="UTF-8" standalone="yes"?>
<Relationships xmlns="http://schemas.openxmlformats.org/package/2006/relationships"><Relationship Id="rId5" Type="http://schemas.openxmlformats.org/officeDocument/2006/relationships/notesSlide" Target="../notesSlides/notesSlide159.xml"/><Relationship Id="rId4" Type="http://schemas.openxmlformats.org/officeDocument/2006/relationships/slideLayout" Target="../slideLayouts/slideLayout7.xml"/><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tags" Target="../tags/tag489.xml"/></Relationships>
</file>

<file path=ppt/slides/_rels/slide161.xml.rels><?xml version="1.0" encoding="UTF-8" standalone="yes"?>
<Relationships xmlns="http://schemas.openxmlformats.org/package/2006/relationships"><Relationship Id="rId7" Type="http://schemas.openxmlformats.org/officeDocument/2006/relationships/notesSlide" Target="../notesSlides/notesSlide160.xml"/><Relationship Id="rId6"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tags" Target="../tags/tag490.xml"/></Relationships>
</file>

<file path=ppt/slides/_rels/slide162.xml.rels><?xml version="1.0" encoding="UTF-8" standalone="yes"?>
<Relationships xmlns="http://schemas.openxmlformats.org/package/2006/relationships"><Relationship Id="rId4" Type="http://schemas.openxmlformats.org/officeDocument/2006/relationships/notesSlide" Target="../notesSlides/notesSlide161.xml"/><Relationship Id="rId3" Type="http://schemas.openxmlformats.org/officeDocument/2006/relationships/slideLayout" Target="../slideLayouts/slideLayout7.xml"/><Relationship Id="rId2" Type="http://schemas.openxmlformats.org/officeDocument/2006/relationships/image" Target="../media/image345.jpeg"/><Relationship Id="rId1" Type="http://schemas.openxmlformats.org/officeDocument/2006/relationships/image" Target="../media/image344.jpeg"/></Relationships>
</file>

<file path=ppt/slides/_rels/slide16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96.xml"/><Relationship Id="rId7" Type="http://schemas.openxmlformats.org/officeDocument/2006/relationships/tags" Target="../tags/tag495.xml"/><Relationship Id="rId6" Type="http://schemas.openxmlformats.org/officeDocument/2006/relationships/tags" Target="../tags/tag494.xml"/><Relationship Id="rId5" Type="http://schemas.openxmlformats.org/officeDocument/2006/relationships/tags" Target="../tags/tag493.xml"/><Relationship Id="rId4" Type="http://schemas.openxmlformats.org/officeDocument/2006/relationships/tags" Target="../tags/tag492.xml"/><Relationship Id="rId3" Type="http://schemas.openxmlformats.org/officeDocument/2006/relationships/tags" Target="../tags/tag491.xml"/><Relationship Id="rId2" Type="http://schemas.openxmlformats.org/officeDocument/2006/relationships/image" Target="../media/image1.png"/><Relationship Id="rId10" Type="http://schemas.openxmlformats.org/officeDocument/2006/relationships/notesSlide" Target="../notesSlides/notesSlide162.xml"/><Relationship Id="rId1" Type="http://schemas.openxmlformats.org/officeDocument/2006/relationships/image" Target="../media/image4.png"/></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3.xml"/><Relationship Id="rId4" Type="http://schemas.openxmlformats.org/officeDocument/2006/relationships/slideLayout" Target="../slideLayouts/slideLayout7.xml"/><Relationship Id="rId3" Type="http://schemas.openxmlformats.org/officeDocument/2006/relationships/image" Target="../media/image346.png"/><Relationship Id="rId2" Type="http://schemas.openxmlformats.org/officeDocument/2006/relationships/tags" Target="../tags/tag498.xml"/><Relationship Id="rId1" Type="http://schemas.openxmlformats.org/officeDocument/2006/relationships/tags" Target="../tags/tag497.xml"/></Relationships>
</file>

<file path=ppt/slides/_rels/slide165.xml.rels><?xml version="1.0" encoding="UTF-8" standalone="yes"?>
<Relationships xmlns="http://schemas.openxmlformats.org/package/2006/relationships"><Relationship Id="rId4" Type="http://schemas.openxmlformats.org/officeDocument/2006/relationships/notesSlide" Target="../notesSlides/notesSlide164.xml"/><Relationship Id="rId3" Type="http://schemas.openxmlformats.org/officeDocument/2006/relationships/slideLayout" Target="../slideLayouts/slideLayout7.xml"/><Relationship Id="rId2" Type="http://schemas.openxmlformats.org/officeDocument/2006/relationships/image" Target="../media/image347.png"/><Relationship Id="rId1" Type="http://schemas.openxmlformats.org/officeDocument/2006/relationships/tags" Target="../tags/tag499.xml"/></Relationships>
</file>

<file path=ppt/slides/_rels/slide166.xml.rels><?xml version="1.0" encoding="UTF-8" standalone="yes"?>
<Relationships xmlns="http://schemas.openxmlformats.org/package/2006/relationships"><Relationship Id="rId9" Type="http://schemas.openxmlformats.org/officeDocument/2006/relationships/tags" Target="../tags/tag506.xml"/><Relationship Id="rId8" Type="http://schemas.openxmlformats.org/officeDocument/2006/relationships/tags" Target="../tags/tag505.xml"/><Relationship Id="rId7" Type="http://schemas.openxmlformats.org/officeDocument/2006/relationships/tags" Target="../tags/tag504.xml"/><Relationship Id="rId6" Type="http://schemas.openxmlformats.org/officeDocument/2006/relationships/tags" Target="../tags/tag503.xml"/><Relationship Id="rId5" Type="http://schemas.openxmlformats.org/officeDocument/2006/relationships/tags" Target="../tags/tag502.xml"/><Relationship Id="rId4" Type="http://schemas.openxmlformats.org/officeDocument/2006/relationships/tags" Target="../tags/tag501.xml"/><Relationship Id="rId3" Type="http://schemas.openxmlformats.org/officeDocument/2006/relationships/tags" Target="../tags/tag500.xml"/><Relationship Id="rId2" Type="http://schemas.openxmlformats.org/officeDocument/2006/relationships/image" Target="../media/image1.png"/><Relationship Id="rId15" Type="http://schemas.openxmlformats.org/officeDocument/2006/relationships/notesSlide" Target="../notesSlides/notesSlide165.xml"/><Relationship Id="rId14" Type="http://schemas.openxmlformats.org/officeDocument/2006/relationships/slideLayout" Target="../slideLayouts/slideLayout1.xml"/><Relationship Id="rId13" Type="http://schemas.openxmlformats.org/officeDocument/2006/relationships/tags" Target="../tags/tag510.xml"/><Relationship Id="rId12" Type="http://schemas.openxmlformats.org/officeDocument/2006/relationships/tags" Target="../tags/tag509.xml"/><Relationship Id="rId11" Type="http://schemas.openxmlformats.org/officeDocument/2006/relationships/tags" Target="../tags/tag508.xml"/><Relationship Id="rId10" Type="http://schemas.openxmlformats.org/officeDocument/2006/relationships/tags" Target="../tags/tag507.xml"/><Relationship Id="rId1" Type="http://schemas.openxmlformats.org/officeDocument/2006/relationships/image" Target="../media/image4.png"/></Relationships>
</file>

<file path=ppt/slides/_rels/slide167.xml.rels><?xml version="1.0" encoding="UTF-8" standalone="yes"?>
<Relationships xmlns="http://schemas.openxmlformats.org/package/2006/relationships"><Relationship Id="rId9" Type="http://schemas.openxmlformats.org/officeDocument/2006/relationships/notesSlide" Target="../notesSlides/notesSlide166.xml"/><Relationship Id="rId8" Type="http://schemas.openxmlformats.org/officeDocument/2006/relationships/slideLayout" Target="../slideLayouts/slideLayout7.xml"/><Relationship Id="rId7" Type="http://schemas.openxmlformats.org/officeDocument/2006/relationships/image" Target="../media/image352.png"/><Relationship Id="rId6" Type="http://schemas.openxmlformats.org/officeDocument/2006/relationships/image" Target="../media/image351.png"/><Relationship Id="rId5" Type="http://schemas.openxmlformats.org/officeDocument/2006/relationships/tags" Target="../tags/tag512.xml"/><Relationship Id="rId4" Type="http://schemas.openxmlformats.org/officeDocument/2006/relationships/image" Target="../media/image350.png"/><Relationship Id="rId3" Type="http://schemas.openxmlformats.org/officeDocument/2006/relationships/image" Target="../media/image349.jpeg"/><Relationship Id="rId2" Type="http://schemas.openxmlformats.org/officeDocument/2006/relationships/image" Target="../media/image348.jpeg"/><Relationship Id="rId1" Type="http://schemas.openxmlformats.org/officeDocument/2006/relationships/tags" Target="../tags/tag511.xml"/></Relationships>
</file>

<file path=ppt/slides/_rels/slide168.xml.rels><?xml version="1.0" encoding="UTF-8" standalone="yes"?>
<Relationships xmlns="http://schemas.openxmlformats.org/package/2006/relationships"><Relationship Id="rId7" Type="http://schemas.openxmlformats.org/officeDocument/2006/relationships/notesSlide" Target="../notesSlides/notesSlide167.xml"/><Relationship Id="rId6"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tags" Target="../tags/tag513.xml"/></Relationships>
</file>

<file path=ppt/slides/_rels/slide169.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tags" Target="../tags/tag515.xml"/><Relationship Id="rId3" Type="http://schemas.openxmlformats.org/officeDocument/2006/relationships/tags" Target="../tags/tag514.xml"/><Relationship Id="rId2" Type="http://schemas.openxmlformats.org/officeDocument/2006/relationships/image" Target="../media/image1.png"/><Relationship Id="rId15" Type="http://schemas.openxmlformats.org/officeDocument/2006/relationships/notesSlide" Target="../notesSlides/notesSlide168.xml"/><Relationship Id="rId14" Type="http://schemas.openxmlformats.org/officeDocument/2006/relationships/slideLayout" Target="../slideLayouts/slideLayout1.xml"/><Relationship Id="rId13" Type="http://schemas.openxmlformats.org/officeDocument/2006/relationships/tags" Target="../tags/tag524.xml"/><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61.xml"/></Relationships>
</file>

<file path=ppt/slides/_rels/slide170.xml.rels><?xml version="1.0" encoding="UTF-8" standalone="yes"?>
<Relationships xmlns="http://schemas.openxmlformats.org/package/2006/relationships"><Relationship Id="rId8" Type="http://schemas.openxmlformats.org/officeDocument/2006/relationships/notesSlide" Target="../notesSlides/notesSlide169.xml"/><Relationship Id="rId7"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tags" Target="../tags/tag526.xml"/><Relationship Id="rId4" Type="http://schemas.openxmlformats.org/officeDocument/2006/relationships/image" Target="../media/image359.jpeg"/><Relationship Id="rId3" Type="http://schemas.openxmlformats.org/officeDocument/2006/relationships/image" Target="../media/image358.jpeg"/><Relationship Id="rId2" Type="http://schemas.openxmlformats.org/officeDocument/2006/relationships/image" Target="../media/image357.jpeg"/><Relationship Id="rId1" Type="http://schemas.openxmlformats.org/officeDocument/2006/relationships/tags" Target="../tags/tag525.xml"/></Relationships>
</file>

<file path=ppt/slides/_rels/slide171.xml.rels><?xml version="1.0" encoding="UTF-8" standalone="yes"?>
<Relationships xmlns="http://schemas.openxmlformats.org/package/2006/relationships"><Relationship Id="rId8" Type="http://schemas.openxmlformats.org/officeDocument/2006/relationships/notesSlide" Target="../notesSlides/notesSlide170.xml"/><Relationship Id="rId7" Type="http://schemas.openxmlformats.org/officeDocument/2006/relationships/slideLayout" Target="../slideLayouts/slideLayout7.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tags" Target="../tags/tag527.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6.png"/></Relationships>
</file>

<file path=ppt/slides/_rels/slide17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33.xml"/><Relationship Id="rId7" Type="http://schemas.openxmlformats.org/officeDocument/2006/relationships/tags" Target="../tags/tag532.xml"/><Relationship Id="rId6" Type="http://schemas.openxmlformats.org/officeDocument/2006/relationships/tags" Target="../tags/tag531.xml"/><Relationship Id="rId5" Type="http://schemas.openxmlformats.org/officeDocument/2006/relationships/tags" Target="../tags/tag530.xml"/><Relationship Id="rId4" Type="http://schemas.openxmlformats.org/officeDocument/2006/relationships/tags" Target="../tags/tag529.xml"/><Relationship Id="rId3" Type="http://schemas.openxmlformats.org/officeDocument/2006/relationships/tags" Target="../tags/tag528.xml"/><Relationship Id="rId2" Type="http://schemas.openxmlformats.org/officeDocument/2006/relationships/image" Target="../media/image1.png"/><Relationship Id="rId10" Type="http://schemas.openxmlformats.org/officeDocument/2006/relationships/notesSlide" Target="../notesSlides/notesSlide171.xml"/><Relationship Id="rId1" Type="http://schemas.openxmlformats.org/officeDocument/2006/relationships/image" Target="../media/image4.png"/></Relationships>
</file>

<file path=ppt/slides/_rels/slide174.xml.rels><?xml version="1.0" encoding="UTF-8" standalone="yes"?>
<Relationships xmlns="http://schemas.openxmlformats.org/package/2006/relationships"><Relationship Id="rId9" Type="http://schemas.openxmlformats.org/officeDocument/2006/relationships/notesSlide" Target="../notesSlides/notesSlide172.xml"/><Relationship Id="rId8" Type="http://schemas.openxmlformats.org/officeDocument/2006/relationships/slideLayout" Target="../slideLayouts/slideLayout7.xml"/><Relationship Id="rId7" Type="http://schemas.openxmlformats.org/officeDocument/2006/relationships/tags" Target="../tags/tag535.xml"/><Relationship Id="rId6" Type="http://schemas.openxmlformats.org/officeDocument/2006/relationships/image" Target="../media/image371.jpeg"/><Relationship Id="rId5" Type="http://schemas.openxmlformats.org/officeDocument/2006/relationships/image" Target="../media/image370.jpeg"/><Relationship Id="rId4" Type="http://schemas.openxmlformats.org/officeDocument/2006/relationships/image" Target="../media/image369.jpeg"/><Relationship Id="rId3" Type="http://schemas.openxmlformats.org/officeDocument/2006/relationships/image" Target="../media/image368.jpeg"/><Relationship Id="rId2" Type="http://schemas.openxmlformats.org/officeDocument/2006/relationships/image" Target="../media/image367.jpeg"/><Relationship Id="rId1" Type="http://schemas.openxmlformats.org/officeDocument/2006/relationships/tags" Target="../tags/tag534.xml"/></Relationships>
</file>

<file path=ppt/slides/_rels/slide175.xml.rels><?xml version="1.0" encoding="UTF-8" standalone="yes"?>
<Relationships xmlns="http://schemas.openxmlformats.org/package/2006/relationships"><Relationship Id="rId5" Type="http://schemas.openxmlformats.org/officeDocument/2006/relationships/notesSlide" Target="../notesSlides/notesSlide173.xml"/><Relationship Id="rId4" Type="http://schemas.openxmlformats.org/officeDocument/2006/relationships/slideLayout" Target="../slideLayouts/slideLayout7.xml"/><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tags" Target="../tags/tag536.xml"/></Relationships>
</file>

<file path=ppt/slides/_rels/slide17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42.xml"/><Relationship Id="rId7" Type="http://schemas.openxmlformats.org/officeDocument/2006/relationships/tags" Target="../tags/tag541.xml"/><Relationship Id="rId6" Type="http://schemas.openxmlformats.org/officeDocument/2006/relationships/tags" Target="../tags/tag540.xml"/><Relationship Id="rId5" Type="http://schemas.openxmlformats.org/officeDocument/2006/relationships/tags" Target="../tags/tag539.xml"/><Relationship Id="rId4" Type="http://schemas.openxmlformats.org/officeDocument/2006/relationships/tags" Target="../tags/tag538.xml"/><Relationship Id="rId3" Type="http://schemas.openxmlformats.org/officeDocument/2006/relationships/tags" Target="../tags/tag537.xml"/><Relationship Id="rId2" Type="http://schemas.openxmlformats.org/officeDocument/2006/relationships/image" Target="../media/image1.png"/><Relationship Id="rId10" Type="http://schemas.openxmlformats.org/officeDocument/2006/relationships/notesSlide" Target="../notesSlides/notesSlide174.xml"/><Relationship Id="rId1" Type="http://schemas.openxmlformats.org/officeDocument/2006/relationships/image" Target="../media/image4.png"/></Relationships>
</file>

<file path=ppt/slides/_rels/slide177.xml.rels><?xml version="1.0" encoding="UTF-8" standalone="yes"?>
<Relationships xmlns="http://schemas.openxmlformats.org/package/2006/relationships"><Relationship Id="rId5" Type="http://schemas.openxmlformats.org/officeDocument/2006/relationships/notesSlide" Target="../notesSlides/notesSlide175.xml"/><Relationship Id="rId4" Type="http://schemas.openxmlformats.org/officeDocument/2006/relationships/slideLayout" Target="../slideLayouts/slideLayout7.xml"/><Relationship Id="rId3" Type="http://schemas.openxmlformats.org/officeDocument/2006/relationships/image" Target="../media/image374.png"/><Relationship Id="rId2" Type="http://schemas.openxmlformats.org/officeDocument/2006/relationships/tags" Target="../tags/tag544.xml"/><Relationship Id="rId1" Type="http://schemas.openxmlformats.org/officeDocument/2006/relationships/tags" Target="../tags/tag543.xml"/></Relationships>
</file>

<file path=ppt/slides/_rels/slide178.xml.rels><?xml version="1.0" encoding="UTF-8" standalone="yes"?>
<Relationships xmlns="http://schemas.openxmlformats.org/package/2006/relationships"><Relationship Id="rId7" Type="http://schemas.openxmlformats.org/officeDocument/2006/relationships/notesSlide" Target="../notesSlides/notesSlide176.xml"/><Relationship Id="rId6" Type="http://schemas.openxmlformats.org/officeDocument/2006/relationships/slideLayout" Target="../slideLayouts/slideLayout7.xml"/><Relationship Id="rId5" Type="http://schemas.openxmlformats.org/officeDocument/2006/relationships/image" Target="../media/image377.png"/><Relationship Id="rId4" Type="http://schemas.openxmlformats.org/officeDocument/2006/relationships/image" Target="../media/image376.png"/><Relationship Id="rId3" Type="http://schemas.openxmlformats.org/officeDocument/2006/relationships/image" Target="../media/image367.jpeg"/><Relationship Id="rId2" Type="http://schemas.openxmlformats.org/officeDocument/2006/relationships/image" Target="../media/image375.jpeg"/><Relationship Id="rId1" Type="http://schemas.openxmlformats.org/officeDocument/2006/relationships/tags" Target="../tags/tag545.xml"/></Relationships>
</file>

<file path=ppt/slides/_rels/slide179.xml.rels><?xml version="1.0" encoding="UTF-8" standalone="yes"?>
<Relationships xmlns="http://schemas.openxmlformats.org/package/2006/relationships"><Relationship Id="rId9" Type="http://schemas.openxmlformats.org/officeDocument/2006/relationships/tags" Target="../tags/tag552.xml"/><Relationship Id="rId8" Type="http://schemas.openxmlformats.org/officeDocument/2006/relationships/tags" Target="../tags/tag551.xml"/><Relationship Id="rId7" Type="http://schemas.openxmlformats.org/officeDocument/2006/relationships/tags" Target="../tags/tag550.xml"/><Relationship Id="rId6" Type="http://schemas.openxmlformats.org/officeDocument/2006/relationships/tags" Target="../tags/tag549.xml"/><Relationship Id="rId5" Type="http://schemas.openxmlformats.org/officeDocument/2006/relationships/tags" Target="../tags/tag548.xml"/><Relationship Id="rId4" Type="http://schemas.openxmlformats.org/officeDocument/2006/relationships/tags" Target="../tags/tag547.xml"/><Relationship Id="rId3" Type="http://schemas.openxmlformats.org/officeDocument/2006/relationships/tags" Target="../tags/tag546.xml"/><Relationship Id="rId2" Type="http://schemas.openxmlformats.org/officeDocument/2006/relationships/image" Target="../media/image1.png"/><Relationship Id="rId15" Type="http://schemas.openxmlformats.org/officeDocument/2006/relationships/notesSlide" Target="../notesSlides/notesSlide177.xml"/><Relationship Id="rId14" Type="http://schemas.openxmlformats.org/officeDocument/2006/relationships/slideLayout" Target="../slideLayouts/slideLayout1.xml"/><Relationship Id="rId13" Type="http://schemas.openxmlformats.org/officeDocument/2006/relationships/tags" Target="../tags/tag556.xml"/><Relationship Id="rId12" Type="http://schemas.openxmlformats.org/officeDocument/2006/relationships/tags" Target="../tags/tag555.xml"/><Relationship Id="rId11" Type="http://schemas.openxmlformats.org/officeDocument/2006/relationships/tags" Target="../tags/tag554.xml"/><Relationship Id="rId10" Type="http://schemas.openxmlformats.org/officeDocument/2006/relationships/tags" Target="../tags/tag553.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image" Target="../media/image1.png"/><Relationship Id="rId15" Type="http://schemas.openxmlformats.org/officeDocument/2006/relationships/notesSlide" Target="../notesSlides/notesSlide18.xml"/><Relationship Id="rId14" Type="http://schemas.openxmlformats.org/officeDocument/2006/relationships/slideLayout" Target="../slideLayouts/slideLayout1.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4.png"/></Relationships>
</file>

<file path=ppt/slides/_rels/slide180.xml.rels><?xml version="1.0" encoding="UTF-8" standalone="yes"?>
<Relationships xmlns="http://schemas.openxmlformats.org/package/2006/relationships"><Relationship Id="rId9" Type="http://schemas.openxmlformats.org/officeDocument/2006/relationships/image" Target="../media/image383.jpeg"/><Relationship Id="rId8" Type="http://schemas.openxmlformats.org/officeDocument/2006/relationships/image" Target="../media/image382.jpeg"/><Relationship Id="rId7" Type="http://schemas.openxmlformats.org/officeDocument/2006/relationships/image" Target="../media/image381.jpeg"/><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78.png"/><Relationship Id="rId3" Type="http://schemas.openxmlformats.org/officeDocument/2006/relationships/tags" Target="../tags/tag559.xml"/><Relationship Id="rId2" Type="http://schemas.openxmlformats.org/officeDocument/2006/relationships/tags" Target="../tags/tag558.xml"/><Relationship Id="rId12" Type="http://schemas.openxmlformats.org/officeDocument/2006/relationships/notesSlide" Target="../notesSlides/notesSlide178.xml"/><Relationship Id="rId11" Type="http://schemas.openxmlformats.org/officeDocument/2006/relationships/slideLayout" Target="../slideLayouts/slideLayout7.xml"/><Relationship Id="rId10" Type="http://schemas.openxmlformats.org/officeDocument/2006/relationships/image" Target="../media/image384.jpeg"/><Relationship Id="rId1" Type="http://schemas.openxmlformats.org/officeDocument/2006/relationships/tags" Target="../tags/tag557.xml"/></Relationships>
</file>

<file path=ppt/slides/_rels/slide181.xml.rels><?xml version="1.0" encoding="UTF-8" standalone="yes"?>
<Relationships xmlns="http://schemas.openxmlformats.org/package/2006/relationships"><Relationship Id="rId8" Type="http://schemas.openxmlformats.org/officeDocument/2006/relationships/notesSlide" Target="../notesSlides/notesSlide179.xml"/><Relationship Id="rId7" Type="http://schemas.openxmlformats.org/officeDocument/2006/relationships/slideLayout" Target="../slideLayouts/slideLayout7.xml"/><Relationship Id="rId6" Type="http://schemas.openxmlformats.org/officeDocument/2006/relationships/tags" Target="../tags/tag562.xml"/><Relationship Id="rId5" Type="http://schemas.openxmlformats.org/officeDocument/2006/relationships/image" Target="../media/image387.jpeg"/><Relationship Id="rId4" Type="http://schemas.openxmlformats.org/officeDocument/2006/relationships/image" Target="../media/image386.png"/><Relationship Id="rId3" Type="http://schemas.openxmlformats.org/officeDocument/2006/relationships/image" Target="../media/image385.png"/><Relationship Id="rId2" Type="http://schemas.openxmlformats.org/officeDocument/2006/relationships/tags" Target="../tags/tag561.xml"/><Relationship Id="rId1" Type="http://schemas.openxmlformats.org/officeDocument/2006/relationships/tags" Target="../tags/tag560.xml"/></Relationships>
</file>

<file path=ppt/slides/_rels/slide18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68.xml"/><Relationship Id="rId7" Type="http://schemas.openxmlformats.org/officeDocument/2006/relationships/tags" Target="../tags/tag567.xml"/><Relationship Id="rId6" Type="http://schemas.openxmlformats.org/officeDocument/2006/relationships/tags" Target="../tags/tag566.xml"/><Relationship Id="rId5" Type="http://schemas.openxmlformats.org/officeDocument/2006/relationships/tags" Target="../tags/tag565.xml"/><Relationship Id="rId4" Type="http://schemas.openxmlformats.org/officeDocument/2006/relationships/tags" Target="../tags/tag564.xml"/><Relationship Id="rId3" Type="http://schemas.openxmlformats.org/officeDocument/2006/relationships/tags" Target="../tags/tag563.xml"/><Relationship Id="rId2" Type="http://schemas.openxmlformats.org/officeDocument/2006/relationships/image" Target="../media/image1.png"/><Relationship Id="rId10" Type="http://schemas.openxmlformats.org/officeDocument/2006/relationships/notesSlide" Target="../notesSlides/notesSlide180.xml"/><Relationship Id="rId1" Type="http://schemas.openxmlformats.org/officeDocument/2006/relationships/image" Target="../media/image4.png"/></Relationships>
</file>

<file path=ppt/slides/_rels/slide183.xml.rels><?xml version="1.0" encoding="UTF-8" standalone="yes"?>
<Relationships xmlns="http://schemas.openxmlformats.org/package/2006/relationships"><Relationship Id="rId9" Type="http://schemas.openxmlformats.org/officeDocument/2006/relationships/image" Target="../media/image393.jpeg"/><Relationship Id="rId8" Type="http://schemas.openxmlformats.org/officeDocument/2006/relationships/image" Target="../media/image392.jpeg"/><Relationship Id="rId7" Type="http://schemas.openxmlformats.org/officeDocument/2006/relationships/image" Target="../media/image391.png"/><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88.png"/><Relationship Id="rId3" Type="http://schemas.openxmlformats.org/officeDocument/2006/relationships/tags" Target="../tags/tag571.xml"/><Relationship Id="rId2" Type="http://schemas.openxmlformats.org/officeDocument/2006/relationships/tags" Target="../tags/tag570.xml"/><Relationship Id="rId15" Type="http://schemas.openxmlformats.org/officeDocument/2006/relationships/notesSlide" Target="../notesSlides/notesSlide181.xml"/><Relationship Id="rId14" Type="http://schemas.openxmlformats.org/officeDocument/2006/relationships/slideLayout" Target="../slideLayouts/slideLayout7.xml"/><Relationship Id="rId13" Type="http://schemas.openxmlformats.org/officeDocument/2006/relationships/image" Target="../media/image397.jpeg"/><Relationship Id="rId12" Type="http://schemas.openxmlformats.org/officeDocument/2006/relationships/image" Target="../media/image396.png"/><Relationship Id="rId11" Type="http://schemas.openxmlformats.org/officeDocument/2006/relationships/image" Target="../media/image395.png"/><Relationship Id="rId10" Type="http://schemas.openxmlformats.org/officeDocument/2006/relationships/image" Target="../media/image394.png"/><Relationship Id="rId1" Type="http://schemas.openxmlformats.org/officeDocument/2006/relationships/tags" Target="../tags/tag569.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6.png"/></Relationships>
</file>

<file path=ppt/slides/_rels/slide18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77.xml"/><Relationship Id="rId7" Type="http://schemas.openxmlformats.org/officeDocument/2006/relationships/tags" Target="../tags/tag576.xml"/><Relationship Id="rId6" Type="http://schemas.openxmlformats.org/officeDocument/2006/relationships/tags" Target="../tags/tag575.xml"/><Relationship Id="rId5" Type="http://schemas.openxmlformats.org/officeDocument/2006/relationships/tags" Target="../tags/tag574.xml"/><Relationship Id="rId4" Type="http://schemas.openxmlformats.org/officeDocument/2006/relationships/tags" Target="../tags/tag573.xml"/><Relationship Id="rId3" Type="http://schemas.openxmlformats.org/officeDocument/2006/relationships/tags" Target="../tags/tag572.xml"/><Relationship Id="rId2" Type="http://schemas.openxmlformats.org/officeDocument/2006/relationships/image" Target="../media/image1.png"/><Relationship Id="rId10" Type="http://schemas.openxmlformats.org/officeDocument/2006/relationships/notesSlide" Target="../notesSlides/notesSlide182.xml"/><Relationship Id="rId1" Type="http://schemas.openxmlformats.org/officeDocument/2006/relationships/image" Target="../media/image4.png"/></Relationships>
</file>

<file path=ppt/slides/_rels/slide186.xml.rels><?xml version="1.0" encoding="UTF-8" standalone="yes"?>
<Relationships xmlns="http://schemas.openxmlformats.org/package/2006/relationships"><Relationship Id="rId9" Type="http://schemas.openxmlformats.org/officeDocument/2006/relationships/image" Target="../media/image403.png"/><Relationship Id="rId8" Type="http://schemas.openxmlformats.org/officeDocument/2006/relationships/image" Target="../media/image402.png"/><Relationship Id="rId7" Type="http://schemas.openxmlformats.org/officeDocument/2006/relationships/image" Target="../media/image401.png"/><Relationship Id="rId6" Type="http://schemas.openxmlformats.org/officeDocument/2006/relationships/image" Target="../media/image400.jpeg"/><Relationship Id="rId5" Type="http://schemas.openxmlformats.org/officeDocument/2006/relationships/image" Target="../media/image399.jpeg"/><Relationship Id="rId4" Type="http://schemas.openxmlformats.org/officeDocument/2006/relationships/image" Target="../media/image398.jpeg"/><Relationship Id="rId3" Type="http://schemas.openxmlformats.org/officeDocument/2006/relationships/tags" Target="../tags/tag580.xml"/><Relationship Id="rId2" Type="http://schemas.openxmlformats.org/officeDocument/2006/relationships/tags" Target="../tags/tag579.xml"/><Relationship Id="rId14" Type="http://schemas.openxmlformats.org/officeDocument/2006/relationships/notesSlide" Target="../notesSlides/notesSlide183.xml"/><Relationship Id="rId13" Type="http://schemas.openxmlformats.org/officeDocument/2006/relationships/slideLayout" Target="../slideLayouts/slideLayout7.xml"/><Relationship Id="rId12" Type="http://schemas.openxmlformats.org/officeDocument/2006/relationships/image" Target="../media/image406.png"/><Relationship Id="rId11" Type="http://schemas.openxmlformats.org/officeDocument/2006/relationships/image" Target="../media/image405.png"/><Relationship Id="rId10" Type="http://schemas.openxmlformats.org/officeDocument/2006/relationships/image" Target="../media/image404.png"/><Relationship Id="rId1" Type="http://schemas.openxmlformats.org/officeDocument/2006/relationships/tags" Target="../tags/tag578.xml"/></Relationships>
</file>

<file path=ppt/slides/_rels/slide187.xml.rels><?xml version="1.0" encoding="UTF-8" standalone="yes"?>
<Relationships xmlns="http://schemas.openxmlformats.org/package/2006/relationships"><Relationship Id="rId9" Type="http://schemas.openxmlformats.org/officeDocument/2006/relationships/tags" Target="../tags/tag587.xml"/><Relationship Id="rId8" Type="http://schemas.openxmlformats.org/officeDocument/2006/relationships/tags" Target="../tags/tag586.xml"/><Relationship Id="rId7" Type="http://schemas.openxmlformats.org/officeDocument/2006/relationships/tags" Target="../tags/tag585.xml"/><Relationship Id="rId6" Type="http://schemas.openxmlformats.org/officeDocument/2006/relationships/tags" Target="../tags/tag584.xml"/><Relationship Id="rId5" Type="http://schemas.openxmlformats.org/officeDocument/2006/relationships/tags" Target="../tags/tag583.xml"/><Relationship Id="rId4" Type="http://schemas.openxmlformats.org/officeDocument/2006/relationships/tags" Target="../tags/tag582.xml"/><Relationship Id="rId3" Type="http://schemas.openxmlformats.org/officeDocument/2006/relationships/tags" Target="../tags/tag581.xml"/><Relationship Id="rId2" Type="http://schemas.openxmlformats.org/officeDocument/2006/relationships/image" Target="../media/image1.png"/><Relationship Id="rId15" Type="http://schemas.openxmlformats.org/officeDocument/2006/relationships/notesSlide" Target="../notesSlides/notesSlide184.xml"/><Relationship Id="rId14" Type="http://schemas.openxmlformats.org/officeDocument/2006/relationships/slideLayout" Target="../slideLayouts/slideLayout1.xml"/><Relationship Id="rId13" Type="http://schemas.openxmlformats.org/officeDocument/2006/relationships/tags" Target="../tags/tag591.xml"/><Relationship Id="rId12" Type="http://schemas.openxmlformats.org/officeDocument/2006/relationships/tags" Target="../tags/tag590.xml"/><Relationship Id="rId11" Type="http://schemas.openxmlformats.org/officeDocument/2006/relationships/tags" Target="../tags/tag589.xml"/><Relationship Id="rId10" Type="http://schemas.openxmlformats.org/officeDocument/2006/relationships/tags" Target="../tags/tag588.xml"/><Relationship Id="rId1" Type="http://schemas.openxmlformats.org/officeDocument/2006/relationships/image" Target="../media/image4.png"/></Relationships>
</file>

<file path=ppt/slides/_rels/slide18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12.png"/><Relationship Id="rId7" Type="http://schemas.openxmlformats.org/officeDocument/2006/relationships/image" Target="../media/image411.png"/><Relationship Id="rId6" Type="http://schemas.openxmlformats.org/officeDocument/2006/relationships/tags" Target="../tags/tag593.xml"/><Relationship Id="rId5" Type="http://schemas.openxmlformats.org/officeDocument/2006/relationships/image" Target="../media/image410.png"/><Relationship Id="rId4" Type="http://schemas.openxmlformats.org/officeDocument/2006/relationships/image" Target="../media/image409.png"/><Relationship Id="rId3" Type="http://schemas.openxmlformats.org/officeDocument/2006/relationships/image" Target="../media/image408.png"/><Relationship Id="rId2" Type="http://schemas.openxmlformats.org/officeDocument/2006/relationships/image" Target="../media/image407.png"/><Relationship Id="rId10" Type="http://schemas.openxmlformats.org/officeDocument/2006/relationships/notesSlide" Target="../notesSlides/notesSlide185.xml"/><Relationship Id="rId1" Type="http://schemas.openxmlformats.org/officeDocument/2006/relationships/tags" Target="../tags/tag592.xml"/></Relationships>
</file>

<file path=ppt/slides/_rels/slide189.xml.rels><?xml version="1.0" encoding="UTF-8" standalone="yes"?>
<Relationships xmlns="http://schemas.openxmlformats.org/package/2006/relationships"><Relationship Id="rId9" Type="http://schemas.openxmlformats.org/officeDocument/2006/relationships/image" Target="../media/image387.jpeg"/><Relationship Id="rId8" Type="http://schemas.openxmlformats.org/officeDocument/2006/relationships/image" Target="../media/image415.png"/><Relationship Id="rId7" Type="http://schemas.openxmlformats.org/officeDocument/2006/relationships/image" Target="../media/image386.png"/><Relationship Id="rId6" Type="http://schemas.openxmlformats.org/officeDocument/2006/relationships/tags" Target="../tags/tag596.xml"/><Relationship Id="rId5" Type="http://schemas.openxmlformats.org/officeDocument/2006/relationships/image" Target="../media/image385.png"/><Relationship Id="rId4" Type="http://schemas.openxmlformats.org/officeDocument/2006/relationships/image" Target="../media/image414.png"/><Relationship Id="rId3" Type="http://schemas.openxmlformats.org/officeDocument/2006/relationships/image" Target="../media/image413.png"/><Relationship Id="rId2" Type="http://schemas.openxmlformats.org/officeDocument/2006/relationships/tags" Target="../tags/tag595.xml"/><Relationship Id="rId12" Type="http://schemas.openxmlformats.org/officeDocument/2006/relationships/notesSlide" Target="../notesSlides/notesSlide186.xml"/><Relationship Id="rId11" Type="http://schemas.openxmlformats.org/officeDocument/2006/relationships/slideLayout" Target="../slideLayouts/slideLayout7.xml"/><Relationship Id="rId10" Type="http://schemas.openxmlformats.org/officeDocument/2006/relationships/image" Target="../media/image416.jpeg"/><Relationship Id="rId1" Type="http://schemas.openxmlformats.org/officeDocument/2006/relationships/tags" Target="../tags/tag594.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7.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73.xml"/></Relationships>
</file>

<file path=ppt/slides/_rels/slide190.xml.rels><?xml version="1.0" encoding="UTF-8" standalone="yes"?>
<Relationships xmlns="http://schemas.openxmlformats.org/package/2006/relationships"><Relationship Id="rId6" Type="http://schemas.openxmlformats.org/officeDocument/2006/relationships/notesSlide" Target="../notesSlides/notesSlide187.xml"/><Relationship Id="rId5" Type="http://schemas.openxmlformats.org/officeDocument/2006/relationships/slideLayout" Target="../slideLayouts/slideLayout7.xml"/><Relationship Id="rId4" Type="http://schemas.openxmlformats.org/officeDocument/2006/relationships/tags" Target="../tags/tag598.xml"/><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tags" Target="../tags/tag597.xml"/></Relationships>
</file>

<file path=ppt/slides/_rels/slide19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04.xml"/><Relationship Id="rId7" Type="http://schemas.openxmlformats.org/officeDocument/2006/relationships/tags" Target="../tags/tag603.xml"/><Relationship Id="rId6" Type="http://schemas.openxmlformats.org/officeDocument/2006/relationships/tags" Target="../tags/tag602.xml"/><Relationship Id="rId5" Type="http://schemas.openxmlformats.org/officeDocument/2006/relationships/tags" Target="../tags/tag601.xml"/><Relationship Id="rId4" Type="http://schemas.openxmlformats.org/officeDocument/2006/relationships/tags" Target="../tags/tag600.xml"/><Relationship Id="rId3" Type="http://schemas.openxmlformats.org/officeDocument/2006/relationships/tags" Target="../tags/tag599.xml"/><Relationship Id="rId2" Type="http://schemas.openxmlformats.org/officeDocument/2006/relationships/image" Target="../media/image1.png"/><Relationship Id="rId10" Type="http://schemas.openxmlformats.org/officeDocument/2006/relationships/notesSlide" Target="../notesSlides/notesSlide188.xml"/><Relationship Id="rId1" Type="http://schemas.openxmlformats.org/officeDocument/2006/relationships/image" Target="../media/image4.png"/></Relationships>
</file>

<file path=ppt/slides/_rels/slide19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24.png"/><Relationship Id="rId7" Type="http://schemas.openxmlformats.org/officeDocument/2006/relationships/image" Target="../media/image423.png"/><Relationship Id="rId6" Type="http://schemas.openxmlformats.org/officeDocument/2006/relationships/image" Target="../media/image422.png"/><Relationship Id="rId5" Type="http://schemas.openxmlformats.org/officeDocument/2006/relationships/image" Target="../media/image421.jpeg"/><Relationship Id="rId4" Type="http://schemas.openxmlformats.org/officeDocument/2006/relationships/image" Target="../media/image420.png"/><Relationship Id="rId3" Type="http://schemas.openxmlformats.org/officeDocument/2006/relationships/image" Target="../media/image419.png"/><Relationship Id="rId2" Type="http://schemas.openxmlformats.org/officeDocument/2006/relationships/tags" Target="../tags/tag606.xml"/><Relationship Id="rId10" Type="http://schemas.openxmlformats.org/officeDocument/2006/relationships/notesSlide" Target="../notesSlides/notesSlide189.xml"/><Relationship Id="rId1" Type="http://schemas.openxmlformats.org/officeDocument/2006/relationships/tags" Target="../tags/tag605.xml"/></Relationships>
</file>

<file path=ppt/slides/_rels/slide193.xml.rels><?xml version="1.0" encoding="UTF-8" standalone="yes"?>
<Relationships xmlns="http://schemas.openxmlformats.org/package/2006/relationships"><Relationship Id="rId8" Type="http://schemas.openxmlformats.org/officeDocument/2006/relationships/notesSlide" Target="../notesSlides/notesSlide190.xml"/><Relationship Id="rId7" Type="http://schemas.openxmlformats.org/officeDocument/2006/relationships/slideLayout" Target="../slideLayouts/slideLayout7.xml"/><Relationship Id="rId6" Type="http://schemas.openxmlformats.org/officeDocument/2006/relationships/tags" Target="../tags/tag609.xml"/><Relationship Id="rId5" Type="http://schemas.openxmlformats.org/officeDocument/2006/relationships/image" Target="../media/image385.png"/><Relationship Id="rId4" Type="http://schemas.openxmlformats.org/officeDocument/2006/relationships/image" Target="../media/image414.png"/><Relationship Id="rId3" Type="http://schemas.openxmlformats.org/officeDocument/2006/relationships/image" Target="../media/image413.png"/><Relationship Id="rId2" Type="http://schemas.openxmlformats.org/officeDocument/2006/relationships/tags" Target="../tags/tag608.xml"/><Relationship Id="rId1" Type="http://schemas.openxmlformats.org/officeDocument/2006/relationships/tags" Target="../tags/tag607.xml"/></Relationships>
</file>

<file path=ppt/slides/_rels/slide194.xml.rels><?xml version="1.0" encoding="UTF-8" standalone="yes"?>
<Relationships xmlns="http://schemas.openxmlformats.org/package/2006/relationships"><Relationship Id="rId4" Type="http://schemas.openxmlformats.org/officeDocument/2006/relationships/notesSlide" Target="../notesSlides/notesSlide191.xml"/><Relationship Id="rId3" Type="http://schemas.openxmlformats.org/officeDocument/2006/relationships/slideLayout" Target="../slideLayouts/slideLayout7.xml"/><Relationship Id="rId2" Type="http://schemas.openxmlformats.org/officeDocument/2006/relationships/tags" Target="../tags/tag610.xml"/><Relationship Id="rId1" Type="http://schemas.openxmlformats.org/officeDocument/2006/relationships/image" Target="../media/image425.png"/></Relationships>
</file>

<file path=ppt/slides/_rels/slide195.xml.rels><?xml version="1.0" encoding="UTF-8" standalone="yes"?>
<Relationships xmlns="http://schemas.openxmlformats.org/package/2006/relationships"><Relationship Id="rId9" Type="http://schemas.openxmlformats.org/officeDocument/2006/relationships/tags" Target="../tags/tag617.xml"/><Relationship Id="rId8" Type="http://schemas.openxmlformats.org/officeDocument/2006/relationships/tags" Target="../tags/tag616.xml"/><Relationship Id="rId7" Type="http://schemas.openxmlformats.org/officeDocument/2006/relationships/tags" Target="../tags/tag615.xml"/><Relationship Id="rId6" Type="http://schemas.openxmlformats.org/officeDocument/2006/relationships/tags" Target="../tags/tag614.xml"/><Relationship Id="rId5" Type="http://schemas.openxmlformats.org/officeDocument/2006/relationships/tags" Target="../tags/tag613.xml"/><Relationship Id="rId4" Type="http://schemas.openxmlformats.org/officeDocument/2006/relationships/tags" Target="../tags/tag612.xml"/><Relationship Id="rId3" Type="http://schemas.openxmlformats.org/officeDocument/2006/relationships/tags" Target="../tags/tag611.xml"/><Relationship Id="rId2" Type="http://schemas.openxmlformats.org/officeDocument/2006/relationships/image" Target="../media/image1.png"/><Relationship Id="rId15" Type="http://schemas.openxmlformats.org/officeDocument/2006/relationships/notesSlide" Target="../notesSlides/notesSlide192.xml"/><Relationship Id="rId14" Type="http://schemas.openxmlformats.org/officeDocument/2006/relationships/slideLayout" Target="../slideLayouts/slideLayout1.xml"/><Relationship Id="rId13" Type="http://schemas.openxmlformats.org/officeDocument/2006/relationships/tags" Target="../tags/tag621.xml"/><Relationship Id="rId12" Type="http://schemas.openxmlformats.org/officeDocument/2006/relationships/tags" Target="../tags/tag620.xml"/><Relationship Id="rId11" Type="http://schemas.openxmlformats.org/officeDocument/2006/relationships/tags" Target="../tags/tag619.xml"/><Relationship Id="rId10" Type="http://schemas.openxmlformats.org/officeDocument/2006/relationships/tags" Target="../tags/tag618.xml"/><Relationship Id="rId1" Type="http://schemas.openxmlformats.org/officeDocument/2006/relationships/image" Target="../media/image4.png"/></Relationships>
</file>

<file path=ppt/slides/_rels/slide196.xml.rels><?xml version="1.0" encoding="UTF-8" standalone="yes"?>
<Relationships xmlns="http://schemas.openxmlformats.org/package/2006/relationships"><Relationship Id="rId9" Type="http://schemas.openxmlformats.org/officeDocument/2006/relationships/image" Target="../media/image432.png"/><Relationship Id="rId8" Type="http://schemas.openxmlformats.org/officeDocument/2006/relationships/image" Target="../media/image431.png"/><Relationship Id="rId7" Type="http://schemas.openxmlformats.org/officeDocument/2006/relationships/image" Target="../media/image430.png"/><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tags" Target="../tags/tag623.xml"/><Relationship Id="rId3" Type="http://schemas.openxmlformats.org/officeDocument/2006/relationships/image" Target="../media/image427.png"/><Relationship Id="rId2" Type="http://schemas.openxmlformats.org/officeDocument/2006/relationships/image" Target="../media/image426.png"/><Relationship Id="rId13" Type="http://schemas.openxmlformats.org/officeDocument/2006/relationships/notesSlide" Target="../notesSlides/notesSlide193.xml"/><Relationship Id="rId12" Type="http://schemas.openxmlformats.org/officeDocument/2006/relationships/slideLayout" Target="../slideLayouts/slideLayout7.xml"/><Relationship Id="rId11" Type="http://schemas.openxmlformats.org/officeDocument/2006/relationships/image" Target="../media/image413.png"/><Relationship Id="rId10" Type="http://schemas.openxmlformats.org/officeDocument/2006/relationships/image" Target="../media/image433.png"/><Relationship Id="rId1" Type="http://schemas.openxmlformats.org/officeDocument/2006/relationships/tags" Target="../tags/tag622.xml"/></Relationships>
</file>

<file path=ppt/slides/_rels/slide197.xml.rels><?xml version="1.0" encoding="UTF-8" standalone="yes"?>
<Relationships xmlns="http://schemas.openxmlformats.org/package/2006/relationships"><Relationship Id="rId5" Type="http://schemas.openxmlformats.org/officeDocument/2006/relationships/notesSlide" Target="../notesSlides/notesSlide194.xml"/><Relationship Id="rId4" Type="http://schemas.openxmlformats.org/officeDocument/2006/relationships/slideLayout" Target="../slideLayouts/slideLayout7.xml"/><Relationship Id="rId3" Type="http://schemas.openxmlformats.org/officeDocument/2006/relationships/image" Target="../media/image435.png"/><Relationship Id="rId2" Type="http://schemas.openxmlformats.org/officeDocument/2006/relationships/image" Target="../media/image434.jpeg"/><Relationship Id="rId1" Type="http://schemas.openxmlformats.org/officeDocument/2006/relationships/tags" Target="../tags/tag624.xml"/></Relationships>
</file>

<file path=ppt/slides/_rels/slide198.xml.rels><?xml version="1.0" encoding="UTF-8" standalone="yes"?>
<Relationships xmlns="http://schemas.openxmlformats.org/package/2006/relationships"><Relationship Id="rId7" Type="http://schemas.openxmlformats.org/officeDocument/2006/relationships/notesSlide" Target="../notesSlides/notesSlide195.xml"/><Relationship Id="rId6" Type="http://schemas.openxmlformats.org/officeDocument/2006/relationships/slideLayout" Target="../slideLayouts/slideLayout7.xml"/><Relationship Id="rId5" Type="http://schemas.openxmlformats.org/officeDocument/2006/relationships/image" Target="../media/image439.png"/><Relationship Id="rId4" Type="http://schemas.openxmlformats.org/officeDocument/2006/relationships/image" Target="../media/image438.png"/><Relationship Id="rId3" Type="http://schemas.openxmlformats.org/officeDocument/2006/relationships/image" Target="../media/image437.png"/><Relationship Id="rId2" Type="http://schemas.openxmlformats.org/officeDocument/2006/relationships/image" Target="../media/image436.png"/><Relationship Id="rId1" Type="http://schemas.openxmlformats.org/officeDocument/2006/relationships/tags" Target="../tags/tag625.xml"/></Relationships>
</file>

<file path=ppt/slides/_rels/slide199.xml.rels><?xml version="1.0" encoding="UTF-8" standalone="yes"?>
<Relationships xmlns="http://schemas.openxmlformats.org/package/2006/relationships"><Relationship Id="rId4" Type="http://schemas.openxmlformats.org/officeDocument/2006/relationships/notesSlide" Target="../notesSlides/notesSlide196.xml"/><Relationship Id="rId3" Type="http://schemas.openxmlformats.org/officeDocument/2006/relationships/slideLayout" Target="../slideLayouts/slideLayout7.xml"/><Relationship Id="rId2" Type="http://schemas.openxmlformats.org/officeDocument/2006/relationships/image" Target="../media/image441.png"/><Relationship Id="rId1" Type="http://schemas.openxmlformats.org/officeDocument/2006/relationships/image" Target="../media/image440.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0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31.xml"/><Relationship Id="rId7" Type="http://schemas.openxmlformats.org/officeDocument/2006/relationships/tags" Target="../tags/tag630.xml"/><Relationship Id="rId6" Type="http://schemas.openxmlformats.org/officeDocument/2006/relationships/tags" Target="../tags/tag629.xml"/><Relationship Id="rId5" Type="http://schemas.openxmlformats.org/officeDocument/2006/relationships/tags" Target="../tags/tag628.xml"/><Relationship Id="rId4" Type="http://schemas.openxmlformats.org/officeDocument/2006/relationships/tags" Target="../tags/tag627.xml"/><Relationship Id="rId3" Type="http://schemas.openxmlformats.org/officeDocument/2006/relationships/tags" Target="../tags/tag626.xml"/><Relationship Id="rId2" Type="http://schemas.openxmlformats.org/officeDocument/2006/relationships/image" Target="../media/image1.png"/><Relationship Id="rId10" Type="http://schemas.openxmlformats.org/officeDocument/2006/relationships/notesSlide" Target="../notesSlides/notesSlide197.xml"/><Relationship Id="rId1" Type="http://schemas.openxmlformats.org/officeDocument/2006/relationships/image" Target="../media/image4.png"/></Relationships>
</file>

<file path=ppt/slides/_rels/slide201.xml.rels><?xml version="1.0" encoding="UTF-8" standalone="yes"?>
<Relationships xmlns="http://schemas.openxmlformats.org/package/2006/relationships"><Relationship Id="rId8" Type="http://schemas.openxmlformats.org/officeDocument/2006/relationships/notesSlide" Target="../notesSlides/notesSlide198.xml"/><Relationship Id="rId7" Type="http://schemas.openxmlformats.org/officeDocument/2006/relationships/slideLayout" Target="../slideLayouts/slideLayout7.xml"/><Relationship Id="rId6" Type="http://schemas.openxmlformats.org/officeDocument/2006/relationships/tags" Target="../tags/tag633.xml"/><Relationship Id="rId5" Type="http://schemas.openxmlformats.org/officeDocument/2006/relationships/image" Target="../media/image445.png"/><Relationship Id="rId4" Type="http://schemas.openxmlformats.org/officeDocument/2006/relationships/image" Target="../media/image444.png"/><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tags" Target="../tags/tag632.xml"/></Relationships>
</file>

<file path=ppt/slides/_rels/slide202.xml.rels><?xml version="1.0" encoding="UTF-8" standalone="yes"?>
<Relationships xmlns="http://schemas.openxmlformats.org/package/2006/relationships"><Relationship Id="rId7" Type="http://schemas.openxmlformats.org/officeDocument/2006/relationships/notesSlide" Target="../notesSlides/notesSlide199.xml"/><Relationship Id="rId6" Type="http://schemas.openxmlformats.org/officeDocument/2006/relationships/slideLayout" Target="../slideLayouts/slideLayout7.xml"/><Relationship Id="rId5" Type="http://schemas.openxmlformats.org/officeDocument/2006/relationships/image" Target="../media/image354.png"/><Relationship Id="rId4" Type="http://schemas.openxmlformats.org/officeDocument/2006/relationships/image" Target="../media/image447.png"/><Relationship Id="rId3" Type="http://schemas.openxmlformats.org/officeDocument/2006/relationships/image" Target="../media/image446.png"/><Relationship Id="rId2" Type="http://schemas.openxmlformats.org/officeDocument/2006/relationships/image" Target="../media/image353.png"/><Relationship Id="rId1" Type="http://schemas.openxmlformats.org/officeDocument/2006/relationships/tags" Target="../tags/tag634.xml"/></Relationships>
</file>

<file path=ppt/slides/_rels/slide203.xml.rels><?xml version="1.0" encoding="UTF-8" standalone="yes"?>
<Relationships xmlns="http://schemas.openxmlformats.org/package/2006/relationships"><Relationship Id="rId9" Type="http://schemas.openxmlformats.org/officeDocument/2006/relationships/image" Target="../media/image452.png"/><Relationship Id="rId8" Type="http://schemas.openxmlformats.org/officeDocument/2006/relationships/image" Target="../media/image451.png"/><Relationship Id="rId7" Type="http://schemas.openxmlformats.org/officeDocument/2006/relationships/image" Target="../media/image356.png"/><Relationship Id="rId6" Type="http://schemas.openxmlformats.org/officeDocument/2006/relationships/tags" Target="../tags/tag636.xml"/><Relationship Id="rId5" Type="http://schemas.openxmlformats.org/officeDocument/2006/relationships/image" Target="../media/image450.png"/><Relationship Id="rId4" Type="http://schemas.openxmlformats.org/officeDocument/2006/relationships/image" Target="../media/image355.png"/><Relationship Id="rId3" Type="http://schemas.openxmlformats.org/officeDocument/2006/relationships/image" Target="../media/image449.png"/><Relationship Id="rId2" Type="http://schemas.openxmlformats.org/officeDocument/2006/relationships/image" Target="../media/image448.png"/><Relationship Id="rId12" Type="http://schemas.openxmlformats.org/officeDocument/2006/relationships/notesSlide" Target="../notesSlides/notesSlide200.xml"/><Relationship Id="rId11" Type="http://schemas.openxmlformats.org/officeDocument/2006/relationships/slideLayout" Target="../slideLayouts/slideLayout7.xml"/><Relationship Id="rId10" Type="http://schemas.openxmlformats.org/officeDocument/2006/relationships/image" Target="../media/image453.png"/><Relationship Id="rId1" Type="http://schemas.openxmlformats.org/officeDocument/2006/relationships/tags" Target="../tags/tag635.xml"/></Relationships>
</file>

<file path=ppt/slides/_rels/slide204.xml.rels><?xml version="1.0" encoding="UTF-8" standalone="yes"?>
<Relationships xmlns="http://schemas.openxmlformats.org/package/2006/relationships"><Relationship Id="rId4" Type="http://schemas.openxmlformats.org/officeDocument/2006/relationships/notesSlide" Target="../notesSlides/notesSlide201.xml"/><Relationship Id="rId3" Type="http://schemas.openxmlformats.org/officeDocument/2006/relationships/slideLayout" Target="../slideLayouts/slideLayout7.xml"/><Relationship Id="rId2" Type="http://schemas.openxmlformats.org/officeDocument/2006/relationships/image" Target="../media/image454.png"/><Relationship Id="rId1" Type="http://schemas.openxmlformats.org/officeDocument/2006/relationships/tags" Target="../tags/tag637.xml"/></Relationships>
</file>

<file path=ppt/slides/_rels/slide205.xml.rels><?xml version="1.0" encoding="UTF-8" standalone="yes"?>
<Relationships xmlns="http://schemas.openxmlformats.org/package/2006/relationships"><Relationship Id="rId9" Type="http://schemas.openxmlformats.org/officeDocument/2006/relationships/tags" Target="../tags/tag644.xml"/><Relationship Id="rId8" Type="http://schemas.openxmlformats.org/officeDocument/2006/relationships/tags" Target="../tags/tag643.xml"/><Relationship Id="rId7" Type="http://schemas.openxmlformats.org/officeDocument/2006/relationships/tags" Target="../tags/tag642.xml"/><Relationship Id="rId6" Type="http://schemas.openxmlformats.org/officeDocument/2006/relationships/tags" Target="../tags/tag641.xml"/><Relationship Id="rId5" Type="http://schemas.openxmlformats.org/officeDocument/2006/relationships/tags" Target="../tags/tag640.xml"/><Relationship Id="rId4" Type="http://schemas.openxmlformats.org/officeDocument/2006/relationships/tags" Target="../tags/tag639.xml"/><Relationship Id="rId3" Type="http://schemas.openxmlformats.org/officeDocument/2006/relationships/tags" Target="../tags/tag638.xml"/><Relationship Id="rId2" Type="http://schemas.openxmlformats.org/officeDocument/2006/relationships/image" Target="../media/image1.png"/><Relationship Id="rId15" Type="http://schemas.openxmlformats.org/officeDocument/2006/relationships/notesSlide" Target="../notesSlides/notesSlide202.xml"/><Relationship Id="rId14" Type="http://schemas.openxmlformats.org/officeDocument/2006/relationships/slideLayout" Target="../slideLayouts/slideLayout1.xml"/><Relationship Id="rId13" Type="http://schemas.openxmlformats.org/officeDocument/2006/relationships/tags" Target="../tags/tag648.xml"/><Relationship Id="rId12" Type="http://schemas.openxmlformats.org/officeDocument/2006/relationships/tags" Target="../tags/tag647.xml"/><Relationship Id="rId11" Type="http://schemas.openxmlformats.org/officeDocument/2006/relationships/tags" Target="../tags/tag646.xml"/><Relationship Id="rId10" Type="http://schemas.openxmlformats.org/officeDocument/2006/relationships/tags" Target="../tags/tag645.xml"/><Relationship Id="rId1" Type="http://schemas.openxmlformats.org/officeDocument/2006/relationships/image" Target="../media/image4.png"/></Relationships>
</file>

<file path=ppt/slides/_rels/slide206.xml.rels><?xml version="1.0" encoding="UTF-8" standalone="yes"?>
<Relationships xmlns="http://schemas.openxmlformats.org/package/2006/relationships"><Relationship Id="rId7" Type="http://schemas.openxmlformats.org/officeDocument/2006/relationships/notesSlide" Target="../notesSlides/notesSlide203.xml"/><Relationship Id="rId6" Type="http://schemas.openxmlformats.org/officeDocument/2006/relationships/slideLayout" Target="../slideLayouts/slideLayout7.xml"/><Relationship Id="rId5" Type="http://schemas.openxmlformats.org/officeDocument/2006/relationships/tags" Target="../tags/tag650.xml"/><Relationship Id="rId4" Type="http://schemas.openxmlformats.org/officeDocument/2006/relationships/image" Target="../media/image457.jpeg"/><Relationship Id="rId3" Type="http://schemas.openxmlformats.org/officeDocument/2006/relationships/image" Target="../media/image456.jpeg"/><Relationship Id="rId2" Type="http://schemas.openxmlformats.org/officeDocument/2006/relationships/image" Target="../media/image455.jpeg"/><Relationship Id="rId1" Type="http://schemas.openxmlformats.org/officeDocument/2006/relationships/tags" Target="../tags/tag649.xml"/></Relationships>
</file>

<file path=ppt/slides/_rels/slide207.xml.rels><?xml version="1.0" encoding="UTF-8" standalone="yes"?>
<Relationships xmlns="http://schemas.openxmlformats.org/package/2006/relationships"><Relationship Id="rId8" Type="http://schemas.openxmlformats.org/officeDocument/2006/relationships/notesSlide" Target="../notesSlides/notesSlide204.xml"/><Relationship Id="rId7" Type="http://schemas.openxmlformats.org/officeDocument/2006/relationships/slideLayout" Target="../slideLayouts/slideLayout7.xml"/><Relationship Id="rId6" Type="http://schemas.openxmlformats.org/officeDocument/2006/relationships/image" Target="../media/image462.png"/><Relationship Id="rId5" Type="http://schemas.openxmlformats.org/officeDocument/2006/relationships/image" Target="../media/image461.jpeg"/><Relationship Id="rId4" Type="http://schemas.openxmlformats.org/officeDocument/2006/relationships/image" Target="../media/image460.jpeg"/><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tags" Target="../tags/tag651.xml"/></Relationships>
</file>

<file path=ppt/slides/_rels/slide208.xml.rels><?xml version="1.0" encoding="UTF-8" standalone="yes"?>
<Relationships xmlns="http://schemas.openxmlformats.org/package/2006/relationships"><Relationship Id="rId6" Type="http://schemas.openxmlformats.org/officeDocument/2006/relationships/notesSlide" Target="../notesSlides/notesSlide205.xml"/><Relationship Id="rId5" Type="http://schemas.openxmlformats.org/officeDocument/2006/relationships/slideLayout" Target="../slideLayouts/slideLayout7.xml"/><Relationship Id="rId4" Type="http://schemas.openxmlformats.org/officeDocument/2006/relationships/image" Target="../media/image466.png"/><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image" Target="../media/image463.png"/></Relationships>
</file>

<file path=ppt/slides/_rels/slide209.xml.rels><?xml version="1.0" encoding="UTF-8" standalone="yes"?>
<Relationships xmlns="http://schemas.openxmlformats.org/package/2006/relationships"><Relationship Id="rId9" Type="http://schemas.openxmlformats.org/officeDocument/2006/relationships/tags" Target="../tags/tag658.xml"/><Relationship Id="rId8" Type="http://schemas.openxmlformats.org/officeDocument/2006/relationships/tags" Target="../tags/tag657.xml"/><Relationship Id="rId7" Type="http://schemas.openxmlformats.org/officeDocument/2006/relationships/tags" Target="../tags/tag656.x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 Id="rId3" Type="http://schemas.openxmlformats.org/officeDocument/2006/relationships/tags" Target="../tags/tag652.xml"/><Relationship Id="rId2" Type="http://schemas.openxmlformats.org/officeDocument/2006/relationships/image" Target="../media/image1.png"/><Relationship Id="rId15" Type="http://schemas.openxmlformats.org/officeDocument/2006/relationships/notesSlide" Target="../notesSlides/notesSlide206.xml"/><Relationship Id="rId14" Type="http://schemas.openxmlformats.org/officeDocument/2006/relationships/slideLayout" Target="../slideLayouts/slideLayout1.xml"/><Relationship Id="rId13" Type="http://schemas.openxmlformats.org/officeDocument/2006/relationships/tags" Target="../tags/tag662.xml"/><Relationship Id="rId12" Type="http://schemas.openxmlformats.org/officeDocument/2006/relationships/tags" Target="../tags/tag661.xml"/><Relationship Id="rId11" Type="http://schemas.openxmlformats.org/officeDocument/2006/relationships/tags" Target="../tags/tag660.xml"/><Relationship Id="rId10" Type="http://schemas.openxmlformats.org/officeDocument/2006/relationships/tags" Target="../tags/tag659.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tags" Target="../tags/tag74.xml"/></Relationships>
</file>

<file path=ppt/slides/_rels/slide210.xml.rels><?xml version="1.0" encoding="UTF-8" standalone="yes"?>
<Relationships xmlns="http://schemas.openxmlformats.org/package/2006/relationships"><Relationship Id="rId8" Type="http://schemas.openxmlformats.org/officeDocument/2006/relationships/notesSlide" Target="../notesSlides/notesSlide207.xml"/><Relationship Id="rId7" Type="http://schemas.openxmlformats.org/officeDocument/2006/relationships/slideLayout" Target="../slideLayouts/slideLayout7.xml"/><Relationship Id="rId6" Type="http://schemas.openxmlformats.org/officeDocument/2006/relationships/image" Target="../media/image470.png"/><Relationship Id="rId5" Type="http://schemas.openxmlformats.org/officeDocument/2006/relationships/image" Target="../media/image469.png"/><Relationship Id="rId4" Type="http://schemas.openxmlformats.org/officeDocument/2006/relationships/tags" Target="../tags/tag664.xml"/><Relationship Id="rId3" Type="http://schemas.openxmlformats.org/officeDocument/2006/relationships/image" Target="../media/image468.jpeg"/><Relationship Id="rId2" Type="http://schemas.openxmlformats.org/officeDocument/2006/relationships/image" Target="../media/image467.jpeg"/><Relationship Id="rId1" Type="http://schemas.openxmlformats.org/officeDocument/2006/relationships/tags" Target="../tags/tag663.xml"/></Relationships>
</file>

<file path=ppt/slides/_rels/slide211.xml.rels><?xml version="1.0" encoding="UTF-8" standalone="yes"?>
<Relationships xmlns="http://schemas.openxmlformats.org/package/2006/relationships"><Relationship Id="rId5" Type="http://schemas.openxmlformats.org/officeDocument/2006/relationships/notesSlide" Target="../notesSlides/notesSlide208.xml"/><Relationship Id="rId4" Type="http://schemas.openxmlformats.org/officeDocument/2006/relationships/slideLayout" Target="../slideLayouts/slideLayout7.xml"/><Relationship Id="rId3" Type="http://schemas.openxmlformats.org/officeDocument/2006/relationships/image" Target="../media/image472.jpeg"/><Relationship Id="rId2" Type="http://schemas.openxmlformats.org/officeDocument/2006/relationships/image" Target="../media/image471.jpeg"/><Relationship Id="rId1" Type="http://schemas.openxmlformats.org/officeDocument/2006/relationships/tags" Target="../tags/tag665.xml"/></Relationships>
</file>

<file path=ppt/slides/_rels/slide212.xml.rels><?xml version="1.0" encoding="UTF-8" standalone="yes"?>
<Relationships xmlns="http://schemas.openxmlformats.org/package/2006/relationships"><Relationship Id="rId5" Type="http://schemas.openxmlformats.org/officeDocument/2006/relationships/notesSlide" Target="../notesSlides/notesSlide209.xml"/><Relationship Id="rId4" Type="http://schemas.openxmlformats.org/officeDocument/2006/relationships/slideLayout" Target="../slideLayouts/slideLayout7.xml"/><Relationship Id="rId3" Type="http://schemas.openxmlformats.org/officeDocument/2006/relationships/image" Target="../media/image474.png"/><Relationship Id="rId2" Type="http://schemas.openxmlformats.org/officeDocument/2006/relationships/image" Target="../media/image473.png"/><Relationship Id="rId1" Type="http://schemas.openxmlformats.org/officeDocument/2006/relationships/tags" Target="../tags/tag666.xml"/></Relationships>
</file>

<file path=ppt/slides/_rels/slide213.xml.rels><?xml version="1.0" encoding="UTF-8" standalone="yes"?>
<Relationships xmlns="http://schemas.openxmlformats.org/package/2006/relationships"><Relationship Id="rId9" Type="http://schemas.openxmlformats.org/officeDocument/2006/relationships/tags" Target="../tags/tag673.xml"/><Relationship Id="rId8" Type="http://schemas.openxmlformats.org/officeDocument/2006/relationships/tags" Target="../tags/tag672.xml"/><Relationship Id="rId7" Type="http://schemas.openxmlformats.org/officeDocument/2006/relationships/tags" Target="../tags/tag671.xml"/><Relationship Id="rId6" Type="http://schemas.openxmlformats.org/officeDocument/2006/relationships/tags" Target="../tags/tag670.xml"/><Relationship Id="rId5" Type="http://schemas.openxmlformats.org/officeDocument/2006/relationships/tags" Target="../tags/tag669.xml"/><Relationship Id="rId4" Type="http://schemas.openxmlformats.org/officeDocument/2006/relationships/tags" Target="../tags/tag668.xml"/><Relationship Id="rId3" Type="http://schemas.openxmlformats.org/officeDocument/2006/relationships/tags" Target="../tags/tag667.xml"/><Relationship Id="rId2" Type="http://schemas.openxmlformats.org/officeDocument/2006/relationships/image" Target="../media/image1.png"/><Relationship Id="rId15" Type="http://schemas.openxmlformats.org/officeDocument/2006/relationships/notesSlide" Target="../notesSlides/notesSlide210.xml"/><Relationship Id="rId14" Type="http://schemas.openxmlformats.org/officeDocument/2006/relationships/slideLayout" Target="../slideLayouts/slideLayout1.xml"/><Relationship Id="rId13" Type="http://schemas.openxmlformats.org/officeDocument/2006/relationships/tags" Target="../tags/tag677.xml"/><Relationship Id="rId12" Type="http://schemas.openxmlformats.org/officeDocument/2006/relationships/tags" Target="../tags/tag676.xml"/><Relationship Id="rId11" Type="http://schemas.openxmlformats.org/officeDocument/2006/relationships/tags" Target="../tags/tag675.xml"/><Relationship Id="rId10" Type="http://schemas.openxmlformats.org/officeDocument/2006/relationships/tags" Target="../tags/tag674.xml"/><Relationship Id="rId1" Type="http://schemas.openxmlformats.org/officeDocument/2006/relationships/image" Target="../media/image4.png"/></Relationships>
</file>

<file path=ppt/slides/_rels/slide214.xml.rels><?xml version="1.0" encoding="UTF-8" standalone="yes"?>
<Relationships xmlns="http://schemas.openxmlformats.org/package/2006/relationships"><Relationship Id="rId5" Type="http://schemas.openxmlformats.org/officeDocument/2006/relationships/notesSlide" Target="../notesSlides/notesSlide211.xml"/><Relationship Id="rId4" Type="http://schemas.openxmlformats.org/officeDocument/2006/relationships/slideLayout" Target="../slideLayouts/slideLayout7.xml"/><Relationship Id="rId3" Type="http://schemas.openxmlformats.org/officeDocument/2006/relationships/image" Target="../media/image353.png"/><Relationship Id="rId2" Type="http://schemas.openxmlformats.org/officeDocument/2006/relationships/image" Target="../media/image301.jpeg"/><Relationship Id="rId1" Type="http://schemas.openxmlformats.org/officeDocument/2006/relationships/tags" Target="../tags/tag678.xml"/></Relationships>
</file>

<file path=ppt/slides/_rels/slide215.xml.rels><?xml version="1.0" encoding="UTF-8" standalone="yes"?>
<Relationships xmlns="http://schemas.openxmlformats.org/package/2006/relationships"><Relationship Id="rId7" Type="http://schemas.openxmlformats.org/officeDocument/2006/relationships/notesSlide" Target="../notesSlides/notesSlide212.xml"/><Relationship Id="rId6" Type="http://schemas.openxmlformats.org/officeDocument/2006/relationships/slideLayout" Target="../slideLayouts/slideLayout7.xml"/><Relationship Id="rId5" Type="http://schemas.openxmlformats.org/officeDocument/2006/relationships/image" Target="../media/image458.png"/><Relationship Id="rId4" Type="http://schemas.openxmlformats.org/officeDocument/2006/relationships/image" Target="../media/image477.png"/><Relationship Id="rId3" Type="http://schemas.openxmlformats.org/officeDocument/2006/relationships/image" Target="../media/image476.png"/><Relationship Id="rId2" Type="http://schemas.openxmlformats.org/officeDocument/2006/relationships/image" Target="../media/image475.png"/><Relationship Id="rId1" Type="http://schemas.openxmlformats.org/officeDocument/2006/relationships/tags" Target="../tags/tag679.xml"/></Relationships>
</file>

<file path=ppt/slides/_rels/slide216.xml.rels><?xml version="1.0" encoding="UTF-8" standalone="yes"?>
<Relationships xmlns="http://schemas.openxmlformats.org/package/2006/relationships"><Relationship Id="rId7" Type="http://schemas.openxmlformats.org/officeDocument/2006/relationships/notesSlide" Target="../notesSlides/notesSlide213.xml"/><Relationship Id="rId6" Type="http://schemas.openxmlformats.org/officeDocument/2006/relationships/slideLayout" Target="../slideLayouts/slideLayout7.xml"/><Relationship Id="rId5" Type="http://schemas.openxmlformats.org/officeDocument/2006/relationships/image" Target="../media/image481.png"/><Relationship Id="rId4" Type="http://schemas.openxmlformats.org/officeDocument/2006/relationships/image" Target="../media/image480.png"/><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tags" Target="../tags/tag680.xml"/></Relationships>
</file>

<file path=ppt/slides/_rels/slide217.xml.rels><?xml version="1.0" encoding="UTF-8" standalone="yes"?>
<Relationships xmlns="http://schemas.openxmlformats.org/package/2006/relationships"><Relationship Id="rId9" Type="http://schemas.openxmlformats.org/officeDocument/2006/relationships/tags" Target="../tags/tag687.xml"/><Relationship Id="rId8" Type="http://schemas.openxmlformats.org/officeDocument/2006/relationships/tags" Target="../tags/tag686.xml"/><Relationship Id="rId7" Type="http://schemas.openxmlformats.org/officeDocument/2006/relationships/tags" Target="../tags/tag685.xml"/><Relationship Id="rId6" Type="http://schemas.openxmlformats.org/officeDocument/2006/relationships/tags" Target="../tags/tag684.xml"/><Relationship Id="rId5" Type="http://schemas.openxmlformats.org/officeDocument/2006/relationships/tags" Target="../tags/tag683.xml"/><Relationship Id="rId4" Type="http://schemas.openxmlformats.org/officeDocument/2006/relationships/tags" Target="../tags/tag682.xml"/><Relationship Id="rId3" Type="http://schemas.openxmlformats.org/officeDocument/2006/relationships/tags" Target="../tags/tag681.xml"/><Relationship Id="rId2" Type="http://schemas.openxmlformats.org/officeDocument/2006/relationships/image" Target="../media/image1.png"/><Relationship Id="rId15" Type="http://schemas.openxmlformats.org/officeDocument/2006/relationships/notesSlide" Target="../notesSlides/notesSlide214.xml"/><Relationship Id="rId14" Type="http://schemas.openxmlformats.org/officeDocument/2006/relationships/slideLayout" Target="../slideLayouts/slideLayout1.xml"/><Relationship Id="rId13" Type="http://schemas.openxmlformats.org/officeDocument/2006/relationships/tags" Target="../tags/tag691.xml"/><Relationship Id="rId12" Type="http://schemas.openxmlformats.org/officeDocument/2006/relationships/tags" Target="../tags/tag690.xml"/><Relationship Id="rId11" Type="http://schemas.openxmlformats.org/officeDocument/2006/relationships/tags" Target="../tags/tag689.xml"/><Relationship Id="rId10" Type="http://schemas.openxmlformats.org/officeDocument/2006/relationships/tags" Target="../tags/tag688.xml"/><Relationship Id="rId1" Type="http://schemas.openxmlformats.org/officeDocument/2006/relationships/image" Target="../media/image4.png"/></Relationships>
</file>

<file path=ppt/slides/_rels/slide218.xml.rels><?xml version="1.0" encoding="UTF-8" standalone="yes"?>
<Relationships xmlns="http://schemas.openxmlformats.org/package/2006/relationships"><Relationship Id="rId9" Type="http://schemas.openxmlformats.org/officeDocument/2006/relationships/image" Target="../media/image488.png"/><Relationship Id="rId8" Type="http://schemas.openxmlformats.org/officeDocument/2006/relationships/image" Target="../media/image487.jpeg"/><Relationship Id="rId7" Type="http://schemas.openxmlformats.org/officeDocument/2006/relationships/image" Target="../media/image486.jpeg"/><Relationship Id="rId6" Type="http://schemas.openxmlformats.org/officeDocument/2006/relationships/image" Target="../media/image485.png"/><Relationship Id="rId5" Type="http://schemas.openxmlformats.org/officeDocument/2006/relationships/image" Target="../media/image484.png"/><Relationship Id="rId4" Type="http://schemas.openxmlformats.org/officeDocument/2006/relationships/image" Target="../media/image483.png"/><Relationship Id="rId3" Type="http://schemas.openxmlformats.org/officeDocument/2006/relationships/image" Target="../media/image482.png"/><Relationship Id="rId2" Type="http://schemas.openxmlformats.org/officeDocument/2006/relationships/tags" Target="../tags/tag693.xml"/><Relationship Id="rId13" Type="http://schemas.openxmlformats.org/officeDocument/2006/relationships/notesSlide" Target="../notesSlides/notesSlide215.xml"/><Relationship Id="rId12" Type="http://schemas.openxmlformats.org/officeDocument/2006/relationships/slideLayout" Target="../slideLayouts/slideLayout7.xml"/><Relationship Id="rId11" Type="http://schemas.openxmlformats.org/officeDocument/2006/relationships/image" Target="../media/image490.png"/><Relationship Id="rId10" Type="http://schemas.openxmlformats.org/officeDocument/2006/relationships/image" Target="../media/image489.png"/><Relationship Id="rId1" Type="http://schemas.openxmlformats.org/officeDocument/2006/relationships/tags" Target="../tags/tag692.xml"/></Relationships>
</file>

<file path=ppt/slides/_rels/slide219.xml.rels><?xml version="1.0" encoding="UTF-8" standalone="yes"?>
<Relationships xmlns="http://schemas.openxmlformats.org/package/2006/relationships"><Relationship Id="rId7" Type="http://schemas.openxmlformats.org/officeDocument/2006/relationships/notesSlide" Target="../notesSlides/notesSlide216.xml"/><Relationship Id="rId6" Type="http://schemas.openxmlformats.org/officeDocument/2006/relationships/slideLayout" Target="../slideLayouts/slideLayout7.xml"/><Relationship Id="rId5" Type="http://schemas.openxmlformats.org/officeDocument/2006/relationships/image" Target="../media/image493.png"/><Relationship Id="rId4" Type="http://schemas.openxmlformats.org/officeDocument/2006/relationships/image" Target="../media/image492.png"/><Relationship Id="rId3" Type="http://schemas.openxmlformats.org/officeDocument/2006/relationships/image" Target="../media/image491.png"/><Relationship Id="rId2" Type="http://schemas.openxmlformats.org/officeDocument/2006/relationships/tags" Target="../tags/tag695.xml"/><Relationship Id="rId1" Type="http://schemas.openxmlformats.org/officeDocument/2006/relationships/tags" Target="../tags/tag694.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220.xml.rels><?xml version="1.0" encoding="UTF-8" standalone="yes"?>
<Relationships xmlns="http://schemas.openxmlformats.org/package/2006/relationships"><Relationship Id="rId9" Type="http://schemas.openxmlformats.org/officeDocument/2006/relationships/image" Target="../media/image501.jpeg"/><Relationship Id="rId8" Type="http://schemas.openxmlformats.org/officeDocument/2006/relationships/image" Target="../media/image500.png"/><Relationship Id="rId7" Type="http://schemas.openxmlformats.org/officeDocument/2006/relationships/image" Target="../media/image499.png"/><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 Id="rId3" Type="http://schemas.openxmlformats.org/officeDocument/2006/relationships/image" Target="../media/image495.jpeg"/><Relationship Id="rId2" Type="http://schemas.openxmlformats.org/officeDocument/2006/relationships/image" Target="../media/image494.jpeg"/><Relationship Id="rId14" Type="http://schemas.openxmlformats.org/officeDocument/2006/relationships/notesSlide" Target="../notesSlides/notesSlide217.xml"/><Relationship Id="rId13" Type="http://schemas.openxmlformats.org/officeDocument/2006/relationships/slideLayout" Target="../slideLayouts/slideLayout7.xml"/><Relationship Id="rId12" Type="http://schemas.openxmlformats.org/officeDocument/2006/relationships/image" Target="../media/image504.jpeg"/><Relationship Id="rId11" Type="http://schemas.openxmlformats.org/officeDocument/2006/relationships/image" Target="../media/image503.jpeg"/><Relationship Id="rId10" Type="http://schemas.openxmlformats.org/officeDocument/2006/relationships/image" Target="../media/image502.jpeg"/><Relationship Id="rId1" Type="http://schemas.openxmlformats.org/officeDocument/2006/relationships/tags" Target="../tags/tag696.xml"/></Relationships>
</file>

<file path=ppt/slides/_rels/slide221.xml.rels><?xml version="1.0" encoding="UTF-8" standalone="yes"?>
<Relationships xmlns="http://schemas.openxmlformats.org/package/2006/relationships"><Relationship Id="rId9" Type="http://schemas.openxmlformats.org/officeDocument/2006/relationships/notesSlide" Target="../notesSlides/notesSlide218.xml"/><Relationship Id="rId8" Type="http://schemas.openxmlformats.org/officeDocument/2006/relationships/slideLayout" Target="../slideLayouts/slideLayout7.xml"/><Relationship Id="rId7" Type="http://schemas.openxmlformats.org/officeDocument/2006/relationships/image" Target="../media/image509.png"/><Relationship Id="rId6" Type="http://schemas.openxmlformats.org/officeDocument/2006/relationships/image" Target="../media/image508.png"/><Relationship Id="rId5" Type="http://schemas.openxmlformats.org/officeDocument/2006/relationships/tags" Target="../tags/tag698.xml"/><Relationship Id="rId4" Type="http://schemas.openxmlformats.org/officeDocument/2006/relationships/image" Target="../media/image507.png"/><Relationship Id="rId3" Type="http://schemas.openxmlformats.org/officeDocument/2006/relationships/image" Target="../media/image506.png"/><Relationship Id="rId2" Type="http://schemas.openxmlformats.org/officeDocument/2006/relationships/image" Target="../media/image505.png"/><Relationship Id="rId1" Type="http://schemas.openxmlformats.org/officeDocument/2006/relationships/tags" Target="../tags/tag697.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7.xml"/><Relationship Id="rId1" Type="http://schemas.openxmlformats.org/officeDocument/2006/relationships/tags" Target="../tags/tag699.xml"/></Relationships>
</file>

<file path=ppt/slides/_rels/slide22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05.xml"/><Relationship Id="rId7" Type="http://schemas.openxmlformats.org/officeDocument/2006/relationships/tags" Target="../tags/tag704.xml"/><Relationship Id="rId6" Type="http://schemas.openxmlformats.org/officeDocument/2006/relationships/tags" Target="../tags/tag703.xml"/><Relationship Id="rId5" Type="http://schemas.openxmlformats.org/officeDocument/2006/relationships/tags" Target="../tags/tag702.xml"/><Relationship Id="rId4" Type="http://schemas.openxmlformats.org/officeDocument/2006/relationships/tags" Target="../tags/tag701.xml"/><Relationship Id="rId3" Type="http://schemas.openxmlformats.org/officeDocument/2006/relationships/tags" Target="../tags/tag700.xml"/><Relationship Id="rId2" Type="http://schemas.openxmlformats.org/officeDocument/2006/relationships/image" Target="../media/image1.png"/><Relationship Id="rId10" Type="http://schemas.openxmlformats.org/officeDocument/2006/relationships/notesSlide" Target="../notesSlides/notesSlide220.xml"/><Relationship Id="rId1" Type="http://schemas.openxmlformats.org/officeDocument/2006/relationships/image" Target="../media/image4.png"/></Relationships>
</file>

<file path=ppt/slides/_rels/slide224.xml.rels><?xml version="1.0" encoding="UTF-8" standalone="yes"?>
<Relationships xmlns="http://schemas.openxmlformats.org/package/2006/relationships"><Relationship Id="rId6" Type="http://schemas.openxmlformats.org/officeDocument/2006/relationships/notesSlide" Target="../notesSlides/notesSlide221.xml"/><Relationship Id="rId5" Type="http://schemas.openxmlformats.org/officeDocument/2006/relationships/slideLayout" Target="../slideLayouts/slideLayout7.xml"/><Relationship Id="rId4" Type="http://schemas.openxmlformats.org/officeDocument/2006/relationships/image" Target="../media/image512.png"/><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tags" Target="../tags/tag706.xml"/></Relationships>
</file>

<file path=ppt/slides/_rels/slide225.xml.rels><?xml version="1.0" encoding="UTF-8" standalone="yes"?>
<Relationships xmlns="http://schemas.openxmlformats.org/package/2006/relationships"><Relationship Id="rId8" Type="http://schemas.openxmlformats.org/officeDocument/2006/relationships/notesSlide" Target="../notesSlides/notesSlide222.xml"/><Relationship Id="rId7" Type="http://schemas.openxmlformats.org/officeDocument/2006/relationships/slideLayout" Target="../slideLayouts/slideLayout7.xml"/><Relationship Id="rId6" Type="http://schemas.openxmlformats.org/officeDocument/2006/relationships/image" Target="../media/image517.png"/><Relationship Id="rId5" Type="http://schemas.openxmlformats.org/officeDocument/2006/relationships/image" Target="../media/image516.png"/><Relationship Id="rId4" Type="http://schemas.openxmlformats.org/officeDocument/2006/relationships/image" Target="../media/image515.png"/><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tags" Target="../tags/tag707.xml"/></Relationships>
</file>

<file path=ppt/slides/_rels/slide226.xml.rels><?xml version="1.0" encoding="UTF-8" standalone="yes"?>
<Relationships xmlns="http://schemas.openxmlformats.org/package/2006/relationships"><Relationship Id="rId5" Type="http://schemas.openxmlformats.org/officeDocument/2006/relationships/notesSlide" Target="../notesSlides/notesSlide223.xml"/><Relationship Id="rId4" Type="http://schemas.openxmlformats.org/officeDocument/2006/relationships/slideLayout" Target="../slideLayouts/slideLayout7.xml"/><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tags" Target="../tags/tag708.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7.xml"/><Relationship Id="rId1" Type="http://schemas.openxmlformats.org/officeDocument/2006/relationships/tags" Target="../tags/tag709.xml"/></Relationships>
</file>

<file path=ppt/slides/_rels/slide228.xml.rels><?xml version="1.0" encoding="UTF-8" standalone="yes"?>
<Relationships xmlns="http://schemas.openxmlformats.org/package/2006/relationships"><Relationship Id="rId9" Type="http://schemas.openxmlformats.org/officeDocument/2006/relationships/tags" Target="../tags/tag716.xml"/><Relationship Id="rId8" Type="http://schemas.openxmlformats.org/officeDocument/2006/relationships/tags" Target="../tags/tag715.xml"/><Relationship Id="rId7" Type="http://schemas.openxmlformats.org/officeDocument/2006/relationships/tags" Target="../tags/tag714.xml"/><Relationship Id="rId6" Type="http://schemas.openxmlformats.org/officeDocument/2006/relationships/tags" Target="../tags/tag713.xml"/><Relationship Id="rId5" Type="http://schemas.openxmlformats.org/officeDocument/2006/relationships/tags" Target="../tags/tag712.xml"/><Relationship Id="rId4" Type="http://schemas.openxmlformats.org/officeDocument/2006/relationships/tags" Target="../tags/tag711.xml"/><Relationship Id="rId3" Type="http://schemas.openxmlformats.org/officeDocument/2006/relationships/tags" Target="../tags/tag710.xml"/><Relationship Id="rId2" Type="http://schemas.openxmlformats.org/officeDocument/2006/relationships/image" Target="../media/image1.png"/><Relationship Id="rId15" Type="http://schemas.openxmlformats.org/officeDocument/2006/relationships/notesSlide" Target="../notesSlides/notesSlide225.xml"/><Relationship Id="rId14" Type="http://schemas.openxmlformats.org/officeDocument/2006/relationships/slideLayout" Target="../slideLayouts/slideLayout1.xml"/><Relationship Id="rId13" Type="http://schemas.openxmlformats.org/officeDocument/2006/relationships/tags" Target="../tags/tag720.xml"/><Relationship Id="rId12" Type="http://schemas.openxmlformats.org/officeDocument/2006/relationships/tags" Target="../tags/tag719.xml"/><Relationship Id="rId11" Type="http://schemas.openxmlformats.org/officeDocument/2006/relationships/tags" Target="../tags/tag718.xml"/><Relationship Id="rId10" Type="http://schemas.openxmlformats.org/officeDocument/2006/relationships/tags" Target="../tags/tag717.xml"/><Relationship Id="rId1" Type="http://schemas.openxmlformats.org/officeDocument/2006/relationships/image" Target="../media/image4.png"/></Relationships>
</file>

<file path=ppt/slides/_rels/slide229.xml.rels><?xml version="1.0" encoding="UTF-8" standalone="yes"?>
<Relationships xmlns="http://schemas.openxmlformats.org/package/2006/relationships"><Relationship Id="rId6" Type="http://schemas.openxmlformats.org/officeDocument/2006/relationships/notesSlide" Target="../notesSlides/notesSlide226.xml"/><Relationship Id="rId5" Type="http://schemas.openxmlformats.org/officeDocument/2006/relationships/slideLayout" Target="../slideLayouts/slideLayout7.xml"/><Relationship Id="rId4" Type="http://schemas.openxmlformats.org/officeDocument/2006/relationships/image" Target="../media/image522.png"/><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tags" Target="../tags/tag721.xml"/></Relationships>
</file>

<file path=ppt/slides/_rels/slide23.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image" Target="../media/image1.png"/><Relationship Id="rId15" Type="http://schemas.openxmlformats.org/officeDocument/2006/relationships/notesSlide" Target="../notesSlides/notesSlide23.xml"/><Relationship Id="rId14" Type="http://schemas.openxmlformats.org/officeDocument/2006/relationships/slideLayout" Target="../slideLayouts/slideLayout1.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image" Target="../media/image4.png"/></Relationships>
</file>

<file path=ppt/slides/_rels/slide230.xml.rels><?xml version="1.0" encoding="UTF-8" standalone="yes"?>
<Relationships xmlns="http://schemas.openxmlformats.org/package/2006/relationships"><Relationship Id="rId7" Type="http://schemas.openxmlformats.org/officeDocument/2006/relationships/notesSlide" Target="../notesSlides/notesSlide227.xml"/><Relationship Id="rId6" Type="http://schemas.openxmlformats.org/officeDocument/2006/relationships/slideLayout" Target="../slideLayouts/slideLayout7.xml"/><Relationship Id="rId5" Type="http://schemas.openxmlformats.org/officeDocument/2006/relationships/image" Target="../media/image526.png"/><Relationship Id="rId4" Type="http://schemas.openxmlformats.org/officeDocument/2006/relationships/image" Target="../media/image525.png"/><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tags" Target="../tags/tag722.xml"/></Relationships>
</file>

<file path=ppt/slides/_rels/slide231.xml.rels><?xml version="1.0" encoding="UTF-8" standalone="yes"?>
<Relationships xmlns="http://schemas.openxmlformats.org/package/2006/relationships"><Relationship Id="rId6" Type="http://schemas.openxmlformats.org/officeDocument/2006/relationships/notesSlide" Target="../notesSlides/notesSlide228.xml"/><Relationship Id="rId5" Type="http://schemas.openxmlformats.org/officeDocument/2006/relationships/slideLayout" Target="../slideLayouts/slideLayout7.xml"/><Relationship Id="rId4" Type="http://schemas.openxmlformats.org/officeDocument/2006/relationships/image" Target="../media/image479.png"/><Relationship Id="rId3" Type="http://schemas.openxmlformats.org/officeDocument/2006/relationships/image" Target="../media/image478.png"/><Relationship Id="rId2" Type="http://schemas.openxmlformats.org/officeDocument/2006/relationships/image" Target="../media/image527.png"/><Relationship Id="rId1" Type="http://schemas.openxmlformats.org/officeDocument/2006/relationships/tags" Target="../tags/tag723.xml"/></Relationships>
</file>

<file path=ppt/slides/_rels/slide232.xml.rels><?xml version="1.0" encoding="UTF-8" standalone="yes"?>
<Relationships xmlns="http://schemas.openxmlformats.org/package/2006/relationships"><Relationship Id="rId4" Type="http://schemas.openxmlformats.org/officeDocument/2006/relationships/notesSlide" Target="../notesSlides/notesSlide229.xml"/><Relationship Id="rId3" Type="http://schemas.openxmlformats.org/officeDocument/2006/relationships/slideLayout" Target="../slideLayouts/slideLayout7.xml"/><Relationship Id="rId2" Type="http://schemas.openxmlformats.org/officeDocument/2006/relationships/image" Target="../media/image529.png"/><Relationship Id="rId1" Type="http://schemas.openxmlformats.org/officeDocument/2006/relationships/image" Target="../media/image528.png"/></Relationships>
</file>

<file path=ppt/slides/_rels/slide233.xml.rels><?xml version="1.0" encoding="UTF-8" standalone="yes"?>
<Relationships xmlns="http://schemas.openxmlformats.org/package/2006/relationships"><Relationship Id="rId9" Type="http://schemas.openxmlformats.org/officeDocument/2006/relationships/tags" Target="../tags/tag730.xml"/><Relationship Id="rId8" Type="http://schemas.openxmlformats.org/officeDocument/2006/relationships/tags" Target="../tags/tag729.xml"/><Relationship Id="rId7" Type="http://schemas.openxmlformats.org/officeDocument/2006/relationships/tags" Target="../tags/tag728.xml"/><Relationship Id="rId6" Type="http://schemas.openxmlformats.org/officeDocument/2006/relationships/tags" Target="../tags/tag727.xml"/><Relationship Id="rId5" Type="http://schemas.openxmlformats.org/officeDocument/2006/relationships/tags" Target="../tags/tag726.xml"/><Relationship Id="rId4" Type="http://schemas.openxmlformats.org/officeDocument/2006/relationships/tags" Target="../tags/tag725.xml"/><Relationship Id="rId3" Type="http://schemas.openxmlformats.org/officeDocument/2006/relationships/tags" Target="../tags/tag724.xml"/><Relationship Id="rId2" Type="http://schemas.openxmlformats.org/officeDocument/2006/relationships/image" Target="../media/image1.png"/><Relationship Id="rId15" Type="http://schemas.openxmlformats.org/officeDocument/2006/relationships/notesSlide" Target="../notesSlides/notesSlide230.xml"/><Relationship Id="rId14" Type="http://schemas.openxmlformats.org/officeDocument/2006/relationships/slideLayout" Target="../slideLayouts/slideLayout1.xml"/><Relationship Id="rId13" Type="http://schemas.openxmlformats.org/officeDocument/2006/relationships/tags" Target="../tags/tag734.xml"/><Relationship Id="rId12" Type="http://schemas.openxmlformats.org/officeDocument/2006/relationships/tags" Target="../tags/tag733.xml"/><Relationship Id="rId11" Type="http://schemas.openxmlformats.org/officeDocument/2006/relationships/tags" Target="../tags/tag732.xml"/><Relationship Id="rId10" Type="http://schemas.openxmlformats.org/officeDocument/2006/relationships/tags" Target="../tags/tag731.xml"/><Relationship Id="rId1" Type="http://schemas.openxmlformats.org/officeDocument/2006/relationships/image" Target="../media/image4.png"/></Relationships>
</file>

<file path=ppt/slides/_rels/slide234.xml.rels><?xml version="1.0" encoding="UTF-8" standalone="yes"?>
<Relationships xmlns="http://schemas.openxmlformats.org/package/2006/relationships"><Relationship Id="rId9" Type="http://schemas.openxmlformats.org/officeDocument/2006/relationships/image" Target="../media/image536.png"/><Relationship Id="rId8" Type="http://schemas.openxmlformats.org/officeDocument/2006/relationships/image" Target="../media/image535.png"/><Relationship Id="rId7" Type="http://schemas.openxmlformats.org/officeDocument/2006/relationships/tags" Target="../tags/tag736.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 Id="rId3" Type="http://schemas.openxmlformats.org/officeDocument/2006/relationships/image" Target="../media/image531.png"/><Relationship Id="rId2" Type="http://schemas.openxmlformats.org/officeDocument/2006/relationships/image" Target="../media/image530.png"/><Relationship Id="rId11" Type="http://schemas.openxmlformats.org/officeDocument/2006/relationships/notesSlide" Target="../notesSlides/notesSlide231.xml"/><Relationship Id="rId10" Type="http://schemas.openxmlformats.org/officeDocument/2006/relationships/slideLayout" Target="../slideLayouts/slideLayout7.xml"/><Relationship Id="rId1" Type="http://schemas.openxmlformats.org/officeDocument/2006/relationships/tags" Target="../tags/tag735.xml"/></Relationships>
</file>

<file path=ppt/slides/_rels/slide235.xml.rels><?xml version="1.0" encoding="UTF-8" standalone="yes"?>
<Relationships xmlns="http://schemas.openxmlformats.org/package/2006/relationships"><Relationship Id="rId7" Type="http://schemas.openxmlformats.org/officeDocument/2006/relationships/notesSlide" Target="../notesSlides/notesSlide232.xml"/><Relationship Id="rId6" Type="http://schemas.openxmlformats.org/officeDocument/2006/relationships/slideLayout" Target="../slideLayouts/slideLayout7.xml"/><Relationship Id="rId5" Type="http://schemas.openxmlformats.org/officeDocument/2006/relationships/image" Target="../media/image540.png"/><Relationship Id="rId4" Type="http://schemas.openxmlformats.org/officeDocument/2006/relationships/image" Target="../media/image539.png"/><Relationship Id="rId3" Type="http://schemas.openxmlformats.org/officeDocument/2006/relationships/image" Target="../media/image538.png"/><Relationship Id="rId2" Type="http://schemas.openxmlformats.org/officeDocument/2006/relationships/image" Target="../media/image537.jpeg"/><Relationship Id="rId1" Type="http://schemas.openxmlformats.org/officeDocument/2006/relationships/tags" Target="../tags/tag737.xml"/></Relationships>
</file>

<file path=ppt/slides/_rels/slide236.xml.rels><?xml version="1.0" encoding="UTF-8" standalone="yes"?>
<Relationships xmlns="http://schemas.openxmlformats.org/package/2006/relationships"><Relationship Id="rId9" Type="http://schemas.openxmlformats.org/officeDocument/2006/relationships/tags" Target="../tags/tag744.xml"/><Relationship Id="rId8" Type="http://schemas.openxmlformats.org/officeDocument/2006/relationships/tags" Target="../tags/tag743.xml"/><Relationship Id="rId7" Type="http://schemas.openxmlformats.org/officeDocument/2006/relationships/tags" Target="../tags/tag742.xml"/><Relationship Id="rId6" Type="http://schemas.openxmlformats.org/officeDocument/2006/relationships/tags" Target="../tags/tag741.xml"/><Relationship Id="rId5" Type="http://schemas.openxmlformats.org/officeDocument/2006/relationships/tags" Target="../tags/tag740.xml"/><Relationship Id="rId4" Type="http://schemas.openxmlformats.org/officeDocument/2006/relationships/tags" Target="../tags/tag739.xml"/><Relationship Id="rId3" Type="http://schemas.openxmlformats.org/officeDocument/2006/relationships/tags" Target="../tags/tag738.xml"/><Relationship Id="rId2" Type="http://schemas.openxmlformats.org/officeDocument/2006/relationships/image" Target="../media/image1.png"/><Relationship Id="rId15" Type="http://schemas.openxmlformats.org/officeDocument/2006/relationships/notesSlide" Target="../notesSlides/notesSlide233.xml"/><Relationship Id="rId14" Type="http://schemas.openxmlformats.org/officeDocument/2006/relationships/slideLayout" Target="../slideLayouts/slideLayout1.xml"/><Relationship Id="rId13" Type="http://schemas.openxmlformats.org/officeDocument/2006/relationships/tags" Target="../tags/tag748.xml"/><Relationship Id="rId12" Type="http://schemas.openxmlformats.org/officeDocument/2006/relationships/tags" Target="../tags/tag747.xml"/><Relationship Id="rId11" Type="http://schemas.openxmlformats.org/officeDocument/2006/relationships/tags" Target="../tags/tag746.xml"/><Relationship Id="rId10" Type="http://schemas.openxmlformats.org/officeDocument/2006/relationships/tags" Target="../tags/tag745.xml"/><Relationship Id="rId1" Type="http://schemas.openxmlformats.org/officeDocument/2006/relationships/image" Target="../media/image4.png"/></Relationships>
</file>

<file path=ppt/slides/_rels/slide237.xml.rels><?xml version="1.0" encoding="UTF-8" standalone="yes"?>
<Relationships xmlns="http://schemas.openxmlformats.org/package/2006/relationships"><Relationship Id="rId6" Type="http://schemas.openxmlformats.org/officeDocument/2006/relationships/notesSlide" Target="../notesSlides/notesSlide234.xml"/><Relationship Id="rId5" Type="http://schemas.openxmlformats.org/officeDocument/2006/relationships/slideLayout" Target="../slideLayouts/slideLayout7.xml"/><Relationship Id="rId4" Type="http://schemas.openxmlformats.org/officeDocument/2006/relationships/image" Target="../media/image543.png"/><Relationship Id="rId3" Type="http://schemas.openxmlformats.org/officeDocument/2006/relationships/image" Target="../media/image542.png"/><Relationship Id="rId2" Type="http://schemas.openxmlformats.org/officeDocument/2006/relationships/image" Target="../media/image541.png"/><Relationship Id="rId1" Type="http://schemas.openxmlformats.org/officeDocument/2006/relationships/tags" Target="../tags/tag749.xml"/></Relationships>
</file>

<file path=ppt/slides/_rels/slide238.xml.rels><?xml version="1.0" encoding="UTF-8" standalone="yes"?>
<Relationships xmlns="http://schemas.openxmlformats.org/package/2006/relationships"><Relationship Id="rId8" Type="http://schemas.openxmlformats.org/officeDocument/2006/relationships/notesSlide" Target="../notesSlides/notesSlide235.xml"/><Relationship Id="rId7" Type="http://schemas.openxmlformats.org/officeDocument/2006/relationships/slideLayout" Target="../slideLayouts/slideLayout7.xml"/><Relationship Id="rId6" Type="http://schemas.openxmlformats.org/officeDocument/2006/relationships/image" Target="../media/image532.png"/><Relationship Id="rId5" Type="http://schemas.openxmlformats.org/officeDocument/2006/relationships/image" Target="../media/image547.png"/><Relationship Id="rId4" Type="http://schemas.openxmlformats.org/officeDocument/2006/relationships/image" Target="../media/image546.png"/><Relationship Id="rId3" Type="http://schemas.openxmlformats.org/officeDocument/2006/relationships/image" Target="../media/image545.jpeg"/><Relationship Id="rId2" Type="http://schemas.openxmlformats.org/officeDocument/2006/relationships/image" Target="../media/image544.png"/><Relationship Id="rId1" Type="http://schemas.openxmlformats.org/officeDocument/2006/relationships/tags" Target="../tags/tag750.xml"/></Relationships>
</file>

<file path=ppt/slides/_rels/slide239.xml.rels><?xml version="1.0" encoding="UTF-8" standalone="yes"?>
<Relationships xmlns="http://schemas.openxmlformats.org/package/2006/relationships"><Relationship Id="rId4" Type="http://schemas.openxmlformats.org/officeDocument/2006/relationships/notesSlide" Target="../notesSlides/notesSlide236.xml"/><Relationship Id="rId3" Type="http://schemas.openxmlformats.org/officeDocument/2006/relationships/slideLayout" Target="../slideLayouts/slideLayout7.xml"/><Relationship Id="rId2" Type="http://schemas.openxmlformats.org/officeDocument/2006/relationships/image" Target="../media/image328.png"/><Relationship Id="rId1" Type="http://schemas.openxmlformats.org/officeDocument/2006/relationships/image" Target="../media/image327.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tags" Target="../tags/tag86.xml"/></Relationships>
</file>

<file path=ppt/slides/_rels/slide240.xml.rels><?xml version="1.0" encoding="UTF-8" standalone="yes"?>
<Relationships xmlns="http://schemas.openxmlformats.org/package/2006/relationships"><Relationship Id="rId9" Type="http://schemas.openxmlformats.org/officeDocument/2006/relationships/tags" Target="../tags/tag757.xml"/><Relationship Id="rId8" Type="http://schemas.openxmlformats.org/officeDocument/2006/relationships/tags" Target="../tags/tag756.xml"/><Relationship Id="rId7" Type="http://schemas.openxmlformats.org/officeDocument/2006/relationships/tags" Target="../tags/tag755.xml"/><Relationship Id="rId6" Type="http://schemas.openxmlformats.org/officeDocument/2006/relationships/tags" Target="../tags/tag754.xml"/><Relationship Id="rId5" Type="http://schemas.openxmlformats.org/officeDocument/2006/relationships/tags" Target="../tags/tag753.xml"/><Relationship Id="rId4" Type="http://schemas.openxmlformats.org/officeDocument/2006/relationships/tags" Target="../tags/tag752.xml"/><Relationship Id="rId3" Type="http://schemas.openxmlformats.org/officeDocument/2006/relationships/tags" Target="../tags/tag751.xml"/><Relationship Id="rId2" Type="http://schemas.openxmlformats.org/officeDocument/2006/relationships/image" Target="../media/image1.png"/><Relationship Id="rId15" Type="http://schemas.openxmlformats.org/officeDocument/2006/relationships/notesSlide" Target="../notesSlides/notesSlide237.xml"/><Relationship Id="rId14" Type="http://schemas.openxmlformats.org/officeDocument/2006/relationships/slideLayout" Target="../slideLayouts/slideLayout1.xml"/><Relationship Id="rId13" Type="http://schemas.openxmlformats.org/officeDocument/2006/relationships/tags" Target="../tags/tag761.xml"/><Relationship Id="rId12" Type="http://schemas.openxmlformats.org/officeDocument/2006/relationships/tags" Target="../tags/tag760.xml"/><Relationship Id="rId11" Type="http://schemas.openxmlformats.org/officeDocument/2006/relationships/tags" Target="../tags/tag759.xml"/><Relationship Id="rId10" Type="http://schemas.openxmlformats.org/officeDocument/2006/relationships/tags" Target="../tags/tag758.xml"/><Relationship Id="rId1" Type="http://schemas.openxmlformats.org/officeDocument/2006/relationships/image" Target="../media/image4.png"/></Relationships>
</file>

<file path=ppt/slides/_rels/slide241.xml.rels><?xml version="1.0" encoding="UTF-8" standalone="yes"?>
<Relationships xmlns="http://schemas.openxmlformats.org/package/2006/relationships"><Relationship Id="rId5" Type="http://schemas.openxmlformats.org/officeDocument/2006/relationships/notesSlide" Target="../notesSlides/notesSlide238.xml"/><Relationship Id="rId4" Type="http://schemas.openxmlformats.org/officeDocument/2006/relationships/slideLayout" Target="../slideLayouts/slideLayout7.xml"/><Relationship Id="rId3" Type="http://schemas.openxmlformats.org/officeDocument/2006/relationships/image" Target="../media/image549.png"/><Relationship Id="rId2" Type="http://schemas.openxmlformats.org/officeDocument/2006/relationships/image" Target="../media/image548.png"/><Relationship Id="rId1" Type="http://schemas.openxmlformats.org/officeDocument/2006/relationships/tags" Target="../tags/tag762.xml"/></Relationships>
</file>

<file path=ppt/slides/_rels/slide242.xml.rels><?xml version="1.0" encoding="UTF-8" standalone="yes"?>
<Relationships xmlns="http://schemas.openxmlformats.org/package/2006/relationships"><Relationship Id="rId4" Type="http://schemas.openxmlformats.org/officeDocument/2006/relationships/notesSlide" Target="../notesSlides/notesSlide239.xml"/><Relationship Id="rId3" Type="http://schemas.openxmlformats.org/officeDocument/2006/relationships/slideLayout" Target="../slideLayouts/slideLayout7.xml"/><Relationship Id="rId2" Type="http://schemas.openxmlformats.org/officeDocument/2006/relationships/image" Target="../media/image551.png"/><Relationship Id="rId1" Type="http://schemas.openxmlformats.org/officeDocument/2006/relationships/image" Target="../media/image550.png"/></Relationships>
</file>

<file path=ppt/slides/_rels/slide243.xml.rels><?xml version="1.0" encoding="UTF-8" standalone="yes"?>
<Relationships xmlns="http://schemas.openxmlformats.org/package/2006/relationships"><Relationship Id="rId9" Type="http://schemas.openxmlformats.org/officeDocument/2006/relationships/image" Target="../media/image555.png"/><Relationship Id="rId8" Type="http://schemas.openxmlformats.org/officeDocument/2006/relationships/image" Target="../media/image554.png"/><Relationship Id="rId7" Type="http://schemas.openxmlformats.org/officeDocument/2006/relationships/image" Target="../media/image532.png"/><Relationship Id="rId6" Type="http://schemas.openxmlformats.org/officeDocument/2006/relationships/image" Target="../media/image547.png"/><Relationship Id="rId5" Type="http://schemas.openxmlformats.org/officeDocument/2006/relationships/image" Target="../media/image553.png"/><Relationship Id="rId4" Type="http://schemas.openxmlformats.org/officeDocument/2006/relationships/image" Target="../media/image534.png"/><Relationship Id="rId3" Type="http://schemas.openxmlformats.org/officeDocument/2006/relationships/image" Target="../media/image552.png"/><Relationship Id="rId2" Type="http://schemas.openxmlformats.org/officeDocument/2006/relationships/image" Target="../media/image533.png"/><Relationship Id="rId18" Type="http://schemas.openxmlformats.org/officeDocument/2006/relationships/notesSlide" Target="../notesSlides/notesSlide240.xml"/><Relationship Id="rId17" Type="http://schemas.openxmlformats.org/officeDocument/2006/relationships/slideLayout" Target="../slideLayouts/slideLayout7.xml"/><Relationship Id="rId16" Type="http://schemas.openxmlformats.org/officeDocument/2006/relationships/image" Target="../media/image562.png"/><Relationship Id="rId15" Type="http://schemas.openxmlformats.org/officeDocument/2006/relationships/image" Target="../media/image561.png"/><Relationship Id="rId14" Type="http://schemas.openxmlformats.org/officeDocument/2006/relationships/image" Target="../media/image560.png"/><Relationship Id="rId13" Type="http://schemas.openxmlformats.org/officeDocument/2006/relationships/image" Target="../media/image559.png"/><Relationship Id="rId12" Type="http://schemas.openxmlformats.org/officeDocument/2006/relationships/image" Target="../media/image558.png"/><Relationship Id="rId11" Type="http://schemas.openxmlformats.org/officeDocument/2006/relationships/image" Target="../media/image557.png"/><Relationship Id="rId10" Type="http://schemas.openxmlformats.org/officeDocument/2006/relationships/image" Target="../media/image556.png"/><Relationship Id="rId1" Type="http://schemas.openxmlformats.org/officeDocument/2006/relationships/tags" Target="../tags/tag763.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4.png"/></Relationships>
</file>

<file path=ppt/slides/_rels/slide24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69.xml"/><Relationship Id="rId7" Type="http://schemas.openxmlformats.org/officeDocument/2006/relationships/tags" Target="../tags/tag768.xml"/><Relationship Id="rId6" Type="http://schemas.openxmlformats.org/officeDocument/2006/relationships/tags" Target="../tags/tag767.xml"/><Relationship Id="rId5" Type="http://schemas.openxmlformats.org/officeDocument/2006/relationships/tags" Target="../tags/tag766.xml"/><Relationship Id="rId4" Type="http://schemas.openxmlformats.org/officeDocument/2006/relationships/tags" Target="../tags/tag765.xml"/><Relationship Id="rId3" Type="http://schemas.openxmlformats.org/officeDocument/2006/relationships/tags" Target="../tags/tag764.xml"/><Relationship Id="rId2" Type="http://schemas.openxmlformats.org/officeDocument/2006/relationships/image" Target="../media/image1.png"/><Relationship Id="rId10" Type="http://schemas.openxmlformats.org/officeDocument/2006/relationships/notesSlide" Target="../notesSlides/notesSlide241.xml"/><Relationship Id="rId1" Type="http://schemas.openxmlformats.org/officeDocument/2006/relationships/image" Target="../media/image4.png"/></Relationships>
</file>

<file path=ppt/slides/_rels/slide246.xml.rels><?xml version="1.0" encoding="UTF-8" standalone="yes"?>
<Relationships xmlns="http://schemas.openxmlformats.org/package/2006/relationships"><Relationship Id="rId5" Type="http://schemas.openxmlformats.org/officeDocument/2006/relationships/notesSlide" Target="../notesSlides/notesSlide242.xml"/><Relationship Id="rId4" Type="http://schemas.openxmlformats.org/officeDocument/2006/relationships/slideLayout" Target="../slideLayouts/slideLayout7.xml"/><Relationship Id="rId3" Type="http://schemas.openxmlformats.org/officeDocument/2006/relationships/image" Target="../media/image564.jpeg"/><Relationship Id="rId2" Type="http://schemas.openxmlformats.org/officeDocument/2006/relationships/image" Target="../media/image563.png"/><Relationship Id="rId1" Type="http://schemas.openxmlformats.org/officeDocument/2006/relationships/tags" Target="../tags/tag770.xml"/></Relationships>
</file>

<file path=ppt/slides/_rels/slide247.xml.rels><?xml version="1.0" encoding="UTF-8" standalone="yes"?>
<Relationships xmlns="http://schemas.openxmlformats.org/package/2006/relationships"><Relationship Id="rId8" Type="http://schemas.openxmlformats.org/officeDocument/2006/relationships/notesSlide" Target="../notesSlides/notesSlide243.xml"/><Relationship Id="rId7"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69.png"/><Relationship Id="rId4" Type="http://schemas.openxmlformats.org/officeDocument/2006/relationships/image" Target="../media/image568.png"/><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image" Target="../media/image565.png"/></Relationships>
</file>

<file path=ppt/slides/_rels/slide248.xml.rels><?xml version="1.0" encoding="UTF-8" standalone="yes"?>
<Relationships xmlns="http://schemas.openxmlformats.org/package/2006/relationships"><Relationship Id="rId9" Type="http://schemas.openxmlformats.org/officeDocument/2006/relationships/tags" Target="../tags/tag777.xml"/><Relationship Id="rId8" Type="http://schemas.openxmlformats.org/officeDocument/2006/relationships/tags" Target="../tags/tag776.xml"/><Relationship Id="rId7" Type="http://schemas.openxmlformats.org/officeDocument/2006/relationships/tags" Target="../tags/tag775.xml"/><Relationship Id="rId6" Type="http://schemas.openxmlformats.org/officeDocument/2006/relationships/tags" Target="../tags/tag774.xml"/><Relationship Id="rId5" Type="http://schemas.openxmlformats.org/officeDocument/2006/relationships/tags" Target="../tags/tag773.xml"/><Relationship Id="rId4" Type="http://schemas.openxmlformats.org/officeDocument/2006/relationships/tags" Target="../tags/tag772.xml"/><Relationship Id="rId3" Type="http://schemas.openxmlformats.org/officeDocument/2006/relationships/tags" Target="../tags/tag771.xml"/><Relationship Id="rId2" Type="http://schemas.openxmlformats.org/officeDocument/2006/relationships/image" Target="../media/image1.png"/><Relationship Id="rId15" Type="http://schemas.openxmlformats.org/officeDocument/2006/relationships/notesSlide" Target="../notesSlides/notesSlide244.xml"/><Relationship Id="rId14" Type="http://schemas.openxmlformats.org/officeDocument/2006/relationships/slideLayout" Target="../slideLayouts/slideLayout1.xml"/><Relationship Id="rId13" Type="http://schemas.openxmlformats.org/officeDocument/2006/relationships/tags" Target="../tags/tag781.xml"/><Relationship Id="rId12" Type="http://schemas.openxmlformats.org/officeDocument/2006/relationships/tags" Target="../tags/tag780.xml"/><Relationship Id="rId11" Type="http://schemas.openxmlformats.org/officeDocument/2006/relationships/tags" Target="../tags/tag779.xml"/><Relationship Id="rId10" Type="http://schemas.openxmlformats.org/officeDocument/2006/relationships/tags" Target="../tags/tag778.xml"/><Relationship Id="rId1" Type="http://schemas.openxmlformats.org/officeDocument/2006/relationships/image" Target="../media/image4.png"/></Relationships>
</file>

<file path=ppt/slides/_rels/slide249.xml.rels><?xml version="1.0" encoding="UTF-8" standalone="yes"?>
<Relationships xmlns="http://schemas.openxmlformats.org/package/2006/relationships"><Relationship Id="rId7" Type="http://schemas.openxmlformats.org/officeDocument/2006/relationships/notesSlide" Target="../notesSlides/notesSlide245.xml"/><Relationship Id="rId6" Type="http://schemas.openxmlformats.org/officeDocument/2006/relationships/slideLayout" Target="../slideLayouts/slideLayout7.xml"/><Relationship Id="rId5" Type="http://schemas.openxmlformats.org/officeDocument/2006/relationships/image" Target="../media/image572.png"/><Relationship Id="rId4" Type="http://schemas.openxmlformats.org/officeDocument/2006/relationships/tags" Target="../tags/tag784.xml"/><Relationship Id="rId3" Type="http://schemas.openxmlformats.org/officeDocument/2006/relationships/image" Target="../media/image571.png"/><Relationship Id="rId2" Type="http://schemas.openxmlformats.org/officeDocument/2006/relationships/tags" Target="../tags/tag783.xml"/><Relationship Id="rId1" Type="http://schemas.openxmlformats.org/officeDocument/2006/relationships/tags" Target="../tags/tag782.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tags" Target="../tags/tag87.xml"/></Relationships>
</file>

<file path=ppt/slides/_rels/slide250.xml.rels><?xml version="1.0" encoding="UTF-8" standalone="yes"?>
<Relationships xmlns="http://schemas.openxmlformats.org/package/2006/relationships"><Relationship Id="rId9" Type="http://schemas.openxmlformats.org/officeDocument/2006/relationships/tags" Target="../tags/tag789.xml"/><Relationship Id="rId8" Type="http://schemas.openxmlformats.org/officeDocument/2006/relationships/image" Target="../media/image576.png"/><Relationship Id="rId7" Type="http://schemas.openxmlformats.org/officeDocument/2006/relationships/tags" Target="../tags/tag788.xml"/><Relationship Id="rId6" Type="http://schemas.openxmlformats.org/officeDocument/2006/relationships/image" Target="../media/image575.png"/><Relationship Id="rId5" Type="http://schemas.openxmlformats.org/officeDocument/2006/relationships/tags" Target="../tags/tag787.xml"/><Relationship Id="rId4" Type="http://schemas.openxmlformats.org/officeDocument/2006/relationships/image" Target="../media/image574.png"/><Relationship Id="rId3" Type="http://schemas.openxmlformats.org/officeDocument/2006/relationships/tags" Target="../tags/tag786.xml"/><Relationship Id="rId2" Type="http://schemas.openxmlformats.org/officeDocument/2006/relationships/image" Target="../media/image573.jpeg"/><Relationship Id="rId18" Type="http://schemas.openxmlformats.org/officeDocument/2006/relationships/notesSlide" Target="../notesSlides/notesSlide246.xml"/><Relationship Id="rId17" Type="http://schemas.openxmlformats.org/officeDocument/2006/relationships/slideLayout" Target="../slideLayouts/slideLayout7.xml"/><Relationship Id="rId16" Type="http://schemas.openxmlformats.org/officeDocument/2006/relationships/image" Target="../media/image580.png"/><Relationship Id="rId15" Type="http://schemas.openxmlformats.org/officeDocument/2006/relationships/tags" Target="../tags/tag792.xml"/><Relationship Id="rId14" Type="http://schemas.openxmlformats.org/officeDocument/2006/relationships/image" Target="../media/image579.png"/><Relationship Id="rId13" Type="http://schemas.openxmlformats.org/officeDocument/2006/relationships/tags" Target="../tags/tag791.xml"/><Relationship Id="rId12" Type="http://schemas.openxmlformats.org/officeDocument/2006/relationships/image" Target="../media/image578.png"/><Relationship Id="rId11" Type="http://schemas.openxmlformats.org/officeDocument/2006/relationships/tags" Target="../tags/tag790.xml"/><Relationship Id="rId10" Type="http://schemas.openxmlformats.org/officeDocument/2006/relationships/image" Target="../media/image577.png"/><Relationship Id="rId1" Type="http://schemas.openxmlformats.org/officeDocument/2006/relationships/tags" Target="../tags/tag785.xml"/></Relationships>
</file>

<file path=ppt/slides/_rels/slide2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1.png"/><Relationship Id="rId1" Type="http://schemas.openxmlformats.org/officeDocument/2006/relationships/tags" Target="../tags/tag793.xml"/></Relationships>
</file>

<file path=ppt/slides/_rels/slide252.xml.rels><?xml version="1.0" encoding="UTF-8" standalone="yes"?>
<Relationships xmlns="http://schemas.openxmlformats.org/package/2006/relationships"><Relationship Id="rId9" Type="http://schemas.openxmlformats.org/officeDocument/2006/relationships/tags" Target="../tags/tag800.xml"/><Relationship Id="rId8" Type="http://schemas.openxmlformats.org/officeDocument/2006/relationships/tags" Target="../tags/tag799.xml"/><Relationship Id="rId7" Type="http://schemas.openxmlformats.org/officeDocument/2006/relationships/tags" Target="../tags/tag798.xml"/><Relationship Id="rId6" Type="http://schemas.openxmlformats.org/officeDocument/2006/relationships/tags" Target="../tags/tag797.xml"/><Relationship Id="rId5" Type="http://schemas.openxmlformats.org/officeDocument/2006/relationships/tags" Target="../tags/tag796.xml"/><Relationship Id="rId4" Type="http://schemas.openxmlformats.org/officeDocument/2006/relationships/tags" Target="../tags/tag795.xml"/><Relationship Id="rId3" Type="http://schemas.openxmlformats.org/officeDocument/2006/relationships/tags" Target="../tags/tag794.xml"/><Relationship Id="rId2" Type="http://schemas.openxmlformats.org/officeDocument/2006/relationships/image" Target="../media/image1.png"/><Relationship Id="rId15" Type="http://schemas.openxmlformats.org/officeDocument/2006/relationships/notesSlide" Target="../notesSlides/notesSlide247.xml"/><Relationship Id="rId14" Type="http://schemas.openxmlformats.org/officeDocument/2006/relationships/slideLayout" Target="../slideLayouts/slideLayout1.xml"/><Relationship Id="rId13" Type="http://schemas.openxmlformats.org/officeDocument/2006/relationships/tags" Target="../tags/tag804.xml"/><Relationship Id="rId12" Type="http://schemas.openxmlformats.org/officeDocument/2006/relationships/tags" Target="../tags/tag803.xml"/><Relationship Id="rId11" Type="http://schemas.openxmlformats.org/officeDocument/2006/relationships/tags" Target="../tags/tag802.xml"/><Relationship Id="rId10" Type="http://schemas.openxmlformats.org/officeDocument/2006/relationships/tags" Target="../tags/tag801.xml"/><Relationship Id="rId1" Type="http://schemas.openxmlformats.org/officeDocument/2006/relationships/image" Target="../media/image4.png"/></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7.xml"/><Relationship Id="rId1" Type="http://schemas.openxmlformats.org/officeDocument/2006/relationships/image" Target="../media/image582.png"/></Relationships>
</file>

<file path=ppt/slides/_rels/slide254.xml.rels><?xml version="1.0" encoding="UTF-8" standalone="yes"?>
<Relationships xmlns="http://schemas.openxmlformats.org/package/2006/relationships"><Relationship Id="rId5" Type="http://schemas.openxmlformats.org/officeDocument/2006/relationships/notesSlide" Target="../notesSlides/notesSlide249.xml"/><Relationship Id="rId4" Type="http://schemas.openxmlformats.org/officeDocument/2006/relationships/slideLayout" Target="../slideLayouts/slideLayout7.xml"/><Relationship Id="rId3" Type="http://schemas.openxmlformats.org/officeDocument/2006/relationships/image" Target="../media/image583.png"/><Relationship Id="rId2" Type="http://schemas.openxmlformats.org/officeDocument/2006/relationships/tags" Target="../tags/tag806.xml"/><Relationship Id="rId1" Type="http://schemas.openxmlformats.org/officeDocument/2006/relationships/tags" Target="../tags/tag805.xml"/></Relationships>
</file>

<file path=ppt/slides/_rels/slide255.xml.rels><?xml version="1.0" encoding="UTF-8" standalone="yes"?>
<Relationships xmlns="http://schemas.openxmlformats.org/package/2006/relationships"><Relationship Id="rId5" Type="http://schemas.openxmlformats.org/officeDocument/2006/relationships/notesSlide" Target="../notesSlides/notesSlide250.xml"/><Relationship Id="rId4" Type="http://schemas.openxmlformats.org/officeDocument/2006/relationships/slideLayout" Target="../slideLayouts/slideLayout7.xml"/><Relationship Id="rId3" Type="http://schemas.openxmlformats.org/officeDocument/2006/relationships/image" Target="../media/image584.png"/><Relationship Id="rId2" Type="http://schemas.openxmlformats.org/officeDocument/2006/relationships/tags" Target="../tags/tag808.xml"/><Relationship Id="rId1" Type="http://schemas.openxmlformats.org/officeDocument/2006/relationships/tags" Target="../tags/tag807.xml"/></Relationships>
</file>

<file path=ppt/slides/_rels/slide25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14.xml"/><Relationship Id="rId7" Type="http://schemas.openxmlformats.org/officeDocument/2006/relationships/tags" Target="../tags/tag813.xml"/><Relationship Id="rId6" Type="http://schemas.openxmlformats.org/officeDocument/2006/relationships/tags" Target="../tags/tag812.xml"/><Relationship Id="rId5" Type="http://schemas.openxmlformats.org/officeDocument/2006/relationships/tags" Target="../tags/tag811.xml"/><Relationship Id="rId4" Type="http://schemas.openxmlformats.org/officeDocument/2006/relationships/tags" Target="../tags/tag810.xml"/><Relationship Id="rId3" Type="http://schemas.openxmlformats.org/officeDocument/2006/relationships/tags" Target="../tags/tag809.xml"/><Relationship Id="rId2" Type="http://schemas.openxmlformats.org/officeDocument/2006/relationships/image" Target="../media/image1.png"/><Relationship Id="rId10" Type="http://schemas.openxmlformats.org/officeDocument/2006/relationships/notesSlide" Target="../notesSlides/notesSlide251.xml"/><Relationship Id="rId1" Type="http://schemas.openxmlformats.org/officeDocument/2006/relationships/image" Target="../media/image4.png"/></Relationships>
</file>

<file path=ppt/slides/_rels/slide257.xml.rels><?xml version="1.0" encoding="UTF-8" standalone="yes"?>
<Relationships xmlns="http://schemas.openxmlformats.org/package/2006/relationships"><Relationship Id="rId6" Type="http://schemas.openxmlformats.org/officeDocument/2006/relationships/notesSlide" Target="../notesSlides/notesSlide252.xml"/><Relationship Id="rId5" Type="http://schemas.openxmlformats.org/officeDocument/2006/relationships/slideLayout" Target="../slideLayouts/slideLayout7.xml"/><Relationship Id="rId4" Type="http://schemas.openxmlformats.org/officeDocument/2006/relationships/image" Target="../media/image586.png"/><Relationship Id="rId3" Type="http://schemas.openxmlformats.org/officeDocument/2006/relationships/tags" Target="../tags/tag816.xml"/><Relationship Id="rId2" Type="http://schemas.openxmlformats.org/officeDocument/2006/relationships/image" Target="../media/image585.png"/><Relationship Id="rId1" Type="http://schemas.openxmlformats.org/officeDocument/2006/relationships/tags" Target="../tags/tag815.xml"/></Relationships>
</file>

<file path=ppt/slides/_rels/slide258.xml.rels><?xml version="1.0" encoding="UTF-8" standalone="yes"?>
<Relationships xmlns="http://schemas.openxmlformats.org/package/2006/relationships"><Relationship Id="rId7" Type="http://schemas.openxmlformats.org/officeDocument/2006/relationships/notesSlide" Target="../notesSlides/notesSlide253.xml"/><Relationship Id="rId6" Type="http://schemas.openxmlformats.org/officeDocument/2006/relationships/slideLayout" Target="../slideLayouts/slideLayout7.xml"/><Relationship Id="rId5" Type="http://schemas.openxmlformats.org/officeDocument/2006/relationships/image" Target="../media/image590.png"/><Relationship Id="rId4" Type="http://schemas.openxmlformats.org/officeDocument/2006/relationships/image" Target="../media/image589.png"/><Relationship Id="rId3" Type="http://schemas.openxmlformats.org/officeDocument/2006/relationships/image" Target="../media/image588.png"/><Relationship Id="rId2" Type="http://schemas.openxmlformats.org/officeDocument/2006/relationships/image" Target="../media/image587.png"/><Relationship Id="rId1" Type="http://schemas.openxmlformats.org/officeDocument/2006/relationships/tags" Target="../tags/tag817.xml"/></Relationships>
</file>

<file path=ppt/slides/_rels/slide259.xml.rels><?xml version="1.0" encoding="UTF-8" standalone="yes"?>
<Relationships xmlns="http://schemas.openxmlformats.org/package/2006/relationships"><Relationship Id="rId7" Type="http://schemas.openxmlformats.org/officeDocument/2006/relationships/notesSlide" Target="../notesSlides/notesSlide254.xml"/><Relationship Id="rId6" Type="http://schemas.openxmlformats.org/officeDocument/2006/relationships/slideLayout" Target="../slideLayouts/slideLayout7.xml"/><Relationship Id="rId5" Type="http://schemas.openxmlformats.org/officeDocument/2006/relationships/image" Target="../media/image592.png"/><Relationship Id="rId4" Type="http://schemas.openxmlformats.org/officeDocument/2006/relationships/tags" Target="../tags/tag820.xml"/><Relationship Id="rId3" Type="http://schemas.openxmlformats.org/officeDocument/2006/relationships/image" Target="../media/image591.png"/><Relationship Id="rId2" Type="http://schemas.openxmlformats.org/officeDocument/2006/relationships/tags" Target="../tags/tag819.xml"/><Relationship Id="rId1" Type="http://schemas.openxmlformats.org/officeDocument/2006/relationships/tags" Target="../tags/tag818.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88.xml"/></Relationships>
</file>

<file path=ppt/slides/_rels/slide260.xml.rels><?xml version="1.0" encoding="UTF-8" standalone="yes"?>
<Relationships xmlns="http://schemas.openxmlformats.org/package/2006/relationships"><Relationship Id="rId9" Type="http://schemas.openxmlformats.org/officeDocument/2006/relationships/notesSlide" Target="../notesSlides/notesSlide255.xml"/><Relationship Id="rId8" Type="http://schemas.openxmlformats.org/officeDocument/2006/relationships/slideLayout" Target="../slideLayouts/slideLayout7.xml"/><Relationship Id="rId7" Type="http://schemas.openxmlformats.org/officeDocument/2006/relationships/image" Target="../media/image595.png"/><Relationship Id="rId6" Type="http://schemas.openxmlformats.org/officeDocument/2006/relationships/tags" Target="../tags/tag824.xml"/><Relationship Id="rId5" Type="http://schemas.openxmlformats.org/officeDocument/2006/relationships/image" Target="../media/image594.png"/><Relationship Id="rId4" Type="http://schemas.openxmlformats.org/officeDocument/2006/relationships/tags" Target="../tags/tag823.xml"/><Relationship Id="rId3" Type="http://schemas.openxmlformats.org/officeDocument/2006/relationships/image" Target="../media/image593.png"/><Relationship Id="rId2" Type="http://schemas.openxmlformats.org/officeDocument/2006/relationships/tags" Target="../tags/tag822.xml"/><Relationship Id="rId1" Type="http://schemas.openxmlformats.org/officeDocument/2006/relationships/tags" Target="../tags/tag821.xml"/></Relationships>
</file>

<file path=ppt/slides/_rels/slide261.xml.rels><?xml version="1.0" encoding="UTF-8" standalone="yes"?>
<Relationships xmlns="http://schemas.openxmlformats.org/package/2006/relationships"><Relationship Id="rId9" Type="http://schemas.openxmlformats.org/officeDocument/2006/relationships/notesSlide" Target="../notesSlides/notesSlide256.xml"/><Relationship Id="rId8" Type="http://schemas.openxmlformats.org/officeDocument/2006/relationships/slideLayout" Target="../slideLayouts/slideLayout1.xml"/><Relationship Id="rId7" Type="http://schemas.openxmlformats.org/officeDocument/2006/relationships/tags" Target="../tags/tag829.xml"/><Relationship Id="rId6" Type="http://schemas.openxmlformats.org/officeDocument/2006/relationships/tags" Target="../tags/tag828.xml"/><Relationship Id="rId5" Type="http://schemas.openxmlformats.org/officeDocument/2006/relationships/tags" Target="../tags/tag827.xml"/><Relationship Id="rId4" Type="http://schemas.openxmlformats.org/officeDocument/2006/relationships/tags" Target="../tags/tag826.xml"/><Relationship Id="rId3" Type="http://schemas.openxmlformats.org/officeDocument/2006/relationships/tags" Target="../tags/tag825.xml"/><Relationship Id="rId2" Type="http://schemas.openxmlformats.org/officeDocument/2006/relationships/image" Target="../media/image1.png"/><Relationship Id="rId1" Type="http://schemas.openxmlformats.org/officeDocument/2006/relationships/image" Target="../media/image4.png"/></Relationships>
</file>

<file path=ppt/slides/_rels/slide262.xml.rels><?xml version="1.0" encoding="UTF-8" standalone="yes"?>
<Relationships xmlns="http://schemas.openxmlformats.org/package/2006/relationships"><Relationship Id="rId9" Type="http://schemas.openxmlformats.org/officeDocument/2006/relationships/tags" Target="../tags/tag836.xml"/><Relationship Id="rId8" Type="http://schemas.openxmlformats.org/officeDocument/2006/relationships/image" Target="../media/image597.png"/><Relationship Id="rId7" Type="http://schemas.openxmlformats.org/officeDocument/2006/relationships/tags" Target="../tags/tag835.xml"/><Relationship Id="rId6" Type="http://schemas.openxmlformats.org/officeDocument/2006/relationships/image" Target="../media/image596.png"/><Relationship Id="rId5" Type="http://schemas.openxmlformats.org/officeDocument/2006/relationships/tags" Target="../tags/tag834.xml"/><Relationship Id="rId4" Type="http://schemas.openxmlformats.org/officeDocument/2006/relationships/tags" Target="../tags/tag833.xml"/><Relationship Id="rId3" Type="http://schemas.openxmlformats.org/officeDocument/2006/relationships/tags" Target="../tags/tag832.xml"/><Relationship Id="rId23" Type="http://schemas.openxmlformats.org/officeDocument/2006/relationships/notesSlide" Target="../notesSlides/notesSlide257.xml"/><Relationship Id="rId22" Type="http://schemas.openxmlformats.org/officeDocument/2006/relationships/slideLayout" Target="../slideLayouts/slideLayout7.xml"/><Relationship Id="rId21" Type="http://schemas.openxmlformats.org/officeDocument/2006/relationships/tags" Target="../tags/tag844.xml"/><Relationship Id="rId20" Type="http://schemas.openxmlformats.org/officeDocument/2006/relationships/image" Target="../media/image601.png"/><Relationship Id="rId2" Type="http://schemas.openxmlformats.org/officeDocument/2006/relationships/tags" Target="../tags/tag831.xml"/><Relationship Id="rId19" Type="http://schemas.openxmlformats.org/officeDocument/2006/relationships/tags" Target="../tags/tag843.xml"/><Relationship Id="rId18" Type="http://schemas.openxmlformats.org/officeDocument/2006/relationships/tags" Target="../tags/tag842.xml"/><Relationship Id="rId17" Type="http://schemas.openxmlformats.org/officeDocument/2006/relationships/tags" Target="../tags/tag841.xml"/><Relationship Id="rId16" Type="http://schemas.openxmlformats.org/officeDocument/2006/relationships/tags" Target="../tags/tag840.xml"/><Relationship Id="rId15" Type="http://schemas.openxmlformats.org/officeDocument/2006/relationships/tags" Target="../tags/tag839.xml"/><Relationship Id="rId14" Type="http://schemas.openxmlformats.org/officeDocument/2006/relationships/image" Target="../media/image600.png"/><Relationship Id="rId13" Type="http://schemas.openxmlformats.org/officeDocument/2006/relationships/tags" Target="../tags/tag838.xml"/><Relationship Id="rId12" Type="http://schemas.openxmlformats.org/officeDocument/2006/relationships/image" Target="../media/image599.png"/><Relationship Id="rId11" Type="http://schemas.openxmlformats.org/officeDocument/2006/relationships/tags" Target="../tags/tag837.xml"/><Relationship Id="rId10" Type="http://schemas.openxmlformats.org/officeDocument/2006/relationships/image" Target="../media/image598.png"/><Relationship Id="rId1" Type="http://schemas.openxmlformats.org/officeDocument/2006/relationships/tags" Target="../tags/tag830.xml"/></Relationships>
</file>

<file path=ppt/slides/_rels/slide263.xml.rels><?xml version="1.0" encoding="UTF-8" standalone="yes"?>
<Relationships xmlns="http://schemas.openxmlformats.org/package/2006/relationships"><Relationship Id="rId9" Type="http://schemas.openxmlformats.org/officeDocument/2006/relationships/notesSlide" Target="../notesSlides/notesSlide258.xml"/><Relationship Id="rId8" Type="http://schemas.openxmlformats.org/officeDocument/2006/relationships/slideLayout" Target="../slideLayouts/slideLayout7.xml"/><Relationship Id="rId7" Type="http://schemas.openxmlformats.org/officeDocument/2006/relationships/image" Target="../media/image604.png"/><Relationship Id="rId6" Type="http://schemas.openxmlformats.org/officeDocument/2006/relationships/tags" Target="../tags/tag848.xml"/><Relationship Id="rId5" Type="http://schemas.openxmlformats.org/officeDocument/2006/relationships/image" Target="../media/image603.png"/><Relationship Id="rId4" Type="http://schemas.openxmlformats.org/officeDocument/2006/relationships/tags" Target="../tags/tag847.xml"/><Relationship Id="rId3" Type="http://schemas.openxmlformats.org/officeDocument/2006/relationships/image" Target="../media/image602.png"/><Relationship Id="rId2" Type="http://schemas.openxmlformats.org/officeDocument/2006/relationships/tags" Target="../tags/tag846.xml"/><Relationship Id="rId1" Type="http://schemas.openxmlformats.org/officeDocument/2006/relationships/tags" Target="../tags/tag845.xml"/></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7.xml"/><Relationship Id="rId1" Type="http://schemas.openxmlformats.org/officeDocument/2006/relationships/tags" Target="../tags/tag849.xml"/></Relationships>
</file>

<file path=ppt/slides/_rels/slide265.xml.rels><?xml version="1.0" encoding="UTF-8" standalone="yes"?>
<Relationships xmlns="http://schemas.openxmlformats.org/package/2006/relationships"><Relationship Id="rId9" Type="http://schemas.openxmlformats.org/officeDocument/2006/relationships/notesSlide" Target="../notesSlides/notesSlide260.xml"/><Relationship Id="rId8" Type="http://schemas.openxmlformats.org/officeDocument/2006/relationships/slideLayout" Target="../slideLayouts/slideLayout1.xml"/><Relationship Id="rId7" Type="http://schemas.openxmlformats.org/officeDocument/2006/relationships/tags" Target="../tags/tag854.xml"/><Relationship Id="rId6" Type="http://schemas.openxmlformats.org/officeDocument/2006/relationships/tags" Target="../tags/tag853.xml"/><Relationship Id="rId5" Type="http://schemas.openxmlformats.org/officeDocument/2006/relationships/tags" Target="../tags/tag852.xml"/><Relationship Id="rId4" Type="http://schemas.openxmlformats.org/officeDocument/2006/relationships/tags" Target="../tags/tag851.xml"/><Relationship Id="rId3" Type="http://schemas.openxmlformats.org/officeDocument/2006/relationships/tags" Target="../tags/tag850.xml"/><Relationship Id="rId2" Type="http://schemas.openxmlformats.org/officeDocument/2006/relationships/image" Target="../media/image1.png"/><Relationship Id="rId1" Type="http://schemas.openxmlformats.org/officeDocument/2006/relationships/image" Target="../media/image4.png"/></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7.xml"/><Relationship Id="rId1" Type="http://schemas.openxmlformats.org/officeDocument/2006/relationships/image" Target="../media/image605.png"/></Relationships>
</file>

<file path=ppt/slides/_rels/slide267.xml.rels><?xml version="1.0" encoding="UTF-8" standalone="yes"?>
<Relationships xmlns="http://schemas.openxmlformats.org/package/2006/relationships"><Relationship Id="rId9" Type="http://schemas.openxmlformats.org/officeDocument/2006/relationships/notesSlide" Target="../notesSlides/notesSlide262.xml"/><Relationship Id="rId8" Type="http://schemas.openxmlformats.org/officeDocument/2006/relationships/slideLayout" Target="../slideLayouts/slideLayout7.xml"/><Relationship Id="rId7" Type="http://schemas.openxmlformats.org/officeDocument/2006/relationships/image" Target="../media/image607.png"/><Relationship Id="rId6" Type="http://schemas.openxmlformats.org/officeDocument/2006/relationships/tags" Target="../tags/tag859.xml"/><Relationship Id="rId5" Type="http://schemas.openxmlformats.org/officeDocument/2006/relationships/image" Target="../media/image606.png"/><Relationship Id="rId4" Type="http://schemas.openxmlformats.org/officeDocument/2006/relationships/tags" Target="../tags/tag858.xml"/><Relationship Id="rId3" Type="http://schemas.openxmlformats.org/officeDocument/2006/relationships/tags" Target="../tags/tag857.xml"/><Relationship Id="rId2" Type="http://schemas.openxmlformats.org/officeDocument/2006/relationships/tags" Target="../tags/tag856.xml"/><Relationship Id="rId1" Type="http://schemas.openxmlformats.org/officeDocument/2006/relationships/tags" Target="../tags/tag855.xml"/></Relationships>
</file>

<file path=ppt/slides/_rels/slide268.xml.rels><?xml version="1.0" encoding="UTF-8" standalone="yes"?>
<Relationships xmlns="http://schemas.openxmlformats.org/package/2006/relationships"><Relationship Id="rId4" Type="http://schemas.openxmlformats.org/officeDocument/2006/relationships/notesSlide" Target="../notesSlides/notesSlide263.xml"/><Relationship Id="rId3" Type="http://schemas.openxmlformats.org/officeDocument/2006/relationships/slideLayout" Target="../slideLayouts/slideLayout7.xml"/><Relationship Id="rId2" Type="http://schemas.openxmlformats.org/officeDocument/2006/relationships/image" Target="../media/image571.png"/><Relationship Id="rId1" Type="http://schemas.openxmlformats.org/officeDocument/2006/relationships/tags" Target="../tags/tag860.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7.xml"/><Relationship Id="rId1" Type="http://schemas.openxmlformats.org/officeDocument/2006/relationships/tags" Target="../tags/tag861.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31.png"/><Relationship Id="rId1" Type="http://schemas.openxmlformats.org/officeDocument/2006/relationships/tags" Target="../tags/tag89.xml"/></Relationships>
</file>

<file path=ppt/slides/_rels/slide270.xml.rels><?xml version="1.0" encoding="UTF-8" standalone="yes"?>
<Relationships xmlns="http://schemas.openxmlformats.org/package/2006/relationships"><Relationship Id="rId6" Type="http://schemas.openxmlformats.org/officeDocument/2006/relationships/notesSlide" Target="../notesSlides/notesSlide265.xml"/><Relationship Id="rId5" Type="http://schemas.openxmlformats.org/officeDocument/2006/relationships/slideLayout" Target="../slideLayouts/slideLayout7.xml"/><Relationship Id="rId4" Type="http://schemas.openxmlformats.org/officeDocument/2006/relationships/image" Target="../media/image609.png"/><Relationship Id="rId3" Type="http://schemas.openxmlformats.org/officeDocument/2006/relationships/tags" Target="../tags/tag863.xml"/><Relationship Id="rId2" Type="http://schemas.openxmlformats.org/officeDocument/2006/relationships/image" Target="../media/image608.png"/><Relationship Id="rId1" Type="http://schemas.openxmlformats.org/officeDocument/2006/relationships/tags" Target="../tags/tag862.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image" Target="../media/image1.png"/><Relationship Id="rId10" Type="http://schemas.openxmlformats.org/officeDocument/2006/relationships/notesSlide" Target="../notesSlides/notesSlide28.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tags" Target="../tags/tag96.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15.xml"/><Relationship Id="rId3" Type="http://schemas.openxmlformats.org/officeDocument/2006/relationships/image" Target="../media/image8.png"/><Relationship Id="rId2" Type="http://schemas.openxmlformats.org/officeDocument/2006/relationships/tags" Target="../tags/tag14.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tags" Target="../tags/tag97.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1.png"/><Relationship Id="rId10" Type="http://schemas.openxmlformats.org/officeDocument/2006/relationships/notesSlide" Target="../notesSlides/notesSlide31.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tags" Target="../tags/tag104.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tags" Target="../tags/tag105.xml"/><Relationship Id="rId2" Type="http://schemas.openxmlformats.org/officeDocument/2006/relationships/image" Target="../media/image57.png"/><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image" Target="../media/image1.png"/><Relationship Id="rId15" Type="http://schemas.openxmlformats.org/officeDocument/2006/relationships/notesSlide" Target="../notesSlides/notesSlide34.xml"/><Relationship Id="rId14" Type="http://schemas.openxmlformats.org/officeDocument/2006/relationships/slideLayout" Target="../slideLayouts/slideLayout1.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tags" Target="../tags/tag118.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tags" Target="../tags/tag117.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7.xml"/><Relationship Id="rId6" Type="http://schemas.openxmlformats.org/officeDocument/2006/relationships/tags" Target="../tags/tag120.xml"/><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tags" Target="../tags/tag119.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tags" Target="../tags/tag121.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image" Target="../media/image1.png"/><Relationship Id="rId10" Type="http://schemas.openxmlformats.org/officeDocument/2006/relationships/notesSlide" Target="../notesSlides/notesSlide38.xml"/><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42.png"/><Relationship Id="rId1" Type="http://schemas.openxmlformats.org/officeDocument/2006/relationships/tags" Target="../tags/tag128.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1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tags" Target="../tags/tag129.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tags" Target="../tags/tag130.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79.png"/><Relationship Id="rId1" Type="http://schemas.openxmlformats.org/officeDocument/2006/relationships/tags" Target="../tags/tag131.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image" Target="../media/image1.png"/><Relationship Id="rId10" Type="http://schemas.openxmlformats.org/officeDocument/2006/relationships/notesSlide" Target="../notesSlides/notesSlide44.xml"/><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tags" Target="../tags/tag138.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tags" Target="../tags/tag139.xml"/></Relationships>
</file>

<file path=ppt/slides/_rels/slide4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image" Target="../media/image1.png"/><Relationship Id="rId10" Type="http://schemas.openxmlformats.org/officeDocument/2006/relationships/notesSlide" Target="../notesSlides/notesSlide48.xml"/><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tags" Target="../tags/tag146.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ags" Target="../tags/tag18.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17.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7.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image" Target="../media/image88.png"/><Relationship Id="rId1" Type="http://schemas.openxmlformats.org/officeDocument/2006/relationships/tags" Target="../tags/tag147.xm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7.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image" Target="../media/image88.png"/><Relationship Id="rId1" Type="http://schemas.openxmlformats.org/officeDocument/2006/relationships/tags" Target="../tags/tag150.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tags" Target="../tags/tag153.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image" Target="../media/image1.png"/><Relationship Id="rId10" Type="http://schemas.openxmlformats.org/officeDocument/2006/relationships/notesSlide" Target="../notesSlides/notesSlide53.xml"/><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7.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tags" Target="../tags/tag160.xml"/></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image" Target="../media/image94.png"/><Relationship Id="rId3" Type="http://schemas.openxmlformats.org/officeDocument/2006/relationships/tags" Target="../tags/tag162.xml"/><Relationship Id="rId2" Type="http://schemas.openxmlformats.org/officeDocument/2006/relationships/image" Target="../media/image88.png"/><Relationship Id="rId1" Type="http://schemas.openxmlformats.org/officeDocument/2006/relationships/tags" Target="../tags/tag161.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tags" Target="../tags/tag163.xml"/></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image" Target="../media/image1.png"/><Relationship Id="rId10" Type="http://schemas.openxmlformats.org/officeDocument/2006/relationships/notesSlide" Target="../notesSlides/notesSlide57.xml"/><Relationship Id="rId1" Type="http://schemas.openxmlformats.org/officeDocument/2006/relationships/image" Target="../media/image4.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tags" Target="../tags/tag170.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tags" Target="../tags/tag171.xml"/></Relationships>
</file>

<file path=ppt/slides/_rels/slide6.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png"/><Relationship Id="rId15" Type="http://schemas.openxmlformats.org/officeDocument/2006/relationships/notesSlide" Target="../notesSlides/notesSlide6.xml"/><Relationship Id="rId14" Type="http://schemas.openxmlformats.org/officeDocument/2006/relationships/slideLayout" Target="../slideLayouts/slideLayout1.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103.png"/><Relationship Id="rId1" Type="http://schemas.openxmlformats.org/officeDocument/2006/relationships/tags" Target="../tags/tag172.xml"/></Relationships>
</file>

<file path=ppt/slides/_rels/slide61.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image" Target="../media/image1.png"/><Relationship Id="rId15" Type="http://schemas.openxmlformats.org/officeDocument/2006/relationships/notesSlide" Target="../notesSlides/notesSlide61.xml"/><Relationship Id="rId14" Type="http://schemas.openxmlformats.org/officeDocument/2006/relationships/slideLayout" Target="../slideLayouts/slideLayout1.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image" Target="../media/image4.png"/></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9.png"/><Relationship Id="rId7" Type="http://schemas.openxmlformats.org/officeDocument/2006/relationships/image" Target="../media/image108.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98.png"/><Relationship Id="rId10" Type="http://schemas.openxmlformats.org/officeDocument/2006/relationships/notesSlide" Target="../notesSlides/notesSlide62.xml"/><Relationship Id="rId1" Type="http://schemas.openxmlformats.org/officeDocument/2006/relationships/tags" Target="../tags/tag184.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110.png"/><Relationship Id="rId1" Type="http://schemas.openxmlformats.org/officeDocument/2006/relationships/tags" Target="../tags/tag185.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7.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jpe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tags" Target="../tags/tag186.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116.png"/><Relationship Id="rId1" Type="http://schemas.openxmlformats.org/officeDocument/2006/relationships/tags" Target="../tags/tag187.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117.png"/><Relationship Id="rId1" Type="http://schemas.openxmlformats.org/officeDocument/2006/relationships/tags" Target="../tags/tag188.xml"/></Relationships>
</file>

<file path=ppt/slides/_rels/slide67.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image" Target="../media/image1.png"/><Relationship Id="rId15" Type="http://schemas.openxmlformats.org/officeDocument/2006/relationships/notesSlide" Target="../notesSlides/notesSlide67.xml"/><Relationship Id="rId14" Type="http://schemas.openxmlformats.org/officeDocument/2006/relationships/slideLayout" Target="../slideLayouts/slideLayout1.xml"/><Relationship Id="rId13" Type="http://schemas.openxmlformats.org/officeDocument/2006/relationships/tags" Target="../tags/tag199.xml"/><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image" Target="../media/image4.png"/></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68.xml"/><Relationship Id="rId7"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2.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68.png"/><Relationship Id="rId1" Type="http://schemas.openxmlformats.org/officeDocument/2006/relationships/tags" Target="../tags/tag200.xml"/></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21.png"/><Relationship Id="rId3" Type="http://schemas.openxmlformats.org/officeDocument/2006/relationships/image" Target="../media/image98.png"/><Relationship Id="rId2" Type="http://schemas.openxmlformats.org/officeDocument/2006/relationships/image" Target="../media/image120.png"/><Relationship Id="rId1" Type="http://schemas.openxmlformats.org/officeDocument/2006/relationships/tags" Target="../tags/tag20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ags" Target="../tags/tag3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30.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110.png"/><Relationship Id="rId1" Type="http://schemas.openxmlformats.org/officeDocument/2006/relationships/tags" Target="../tags/tag202.xml"/></Relationships>
</file>

<file path=ppt/slides/_rels/slide71.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image" Target="../media/image1.png"/><Relationship Id="rId15" Type="http://schemas.openxmlformats.org/officeDocument/2006/relationships/notesSlide" Target="../notesSlides/notesSlide71.xml"/><Relationship Id="rId14" Type="http://schemas.openxmlformats.org/officeDocument/2006/relationships/slideLayout" Target="../slideLayouts/slideLayout1.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image" Target="../media/image4.png"/></Relationships>
</file>

<file path=ppt/slides/_rels/slide72.xml.rels><?xml version="1.0" encoding="UTF-8" standalone="yes"?>
<Relationships xmlns="http://schemas.openxmlformats.org/package/2006/relationships"><Relationship Id="rId7" Type="http://schemas.openxmlformats.org/officeDocument/2006/relationships/notesSlide" Target="../notesSlides/notesSlide72.xml"/><Relationship Id="rId6"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214.xml"/></Relationships>
</file>

<file path=ppt/slides/_rels/slide73.xml.rels><?xml version="1.0" encoding="UTF-8" standalone="yes"?>
<Relationships xmlns="http://schemas.openxmlformats.org/package/2006/relationships"><Relationship Id="rId9" Type="http://schemas.openxmlformats.org/officeDocument/2006/relationships/notesSlide" Target="../notesSlides/notesSlide73.xml"/><Relationship Id="rId8" Type="http://schemas.openxmlformats.org/officeDocument/2006/relationships/slideLayout" Target="../slideLayouts/slideLayout7.xml"/><Relationship Id="rId7" Type="http://schemas.openxmlformats.org/officeDocument/2006/relationships/image" Target="../media/image127.png"/><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tags" Target="../tags/tag215.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7.xml"/><Relationship Id="rId2" Type="http://schemas.openxmlformats.org/officeDocument/2006/relationships/image" Target="../media/image129.png"/><Relationship Id="rId1" Type="http://schemas.openxmlformats.org/officeDocument/2006/relationships/image" Target="../media/image128.png"/></Relationships>
</file>

<file path=ppt/slides/_rels/slide7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image" Target="../media/image1.png"/><Relationship Id="rId10" Type="http://schemas.openxmlformats.org/officeDocument/2006/relationships/notesSlide" Target="../notesSlides/notesSlide75.xml"/><Relationship Id="rId1" Type="http://schemas.openxmlformats.org/officeDocument/2006/relationships/image" Target="../media/image4.png"/></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4.png"/><Relationship Id="rId7" Type="http://schemas.openxmlformats.org/officeDocument/2006/relationships/image" Target="../media/image133.png"/><Relationship Id="rId6" Type="http://schemas.openxmlformats.org/officeDocument/2006/relationships/image" Target="../media/image132.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131.png"/><Relationship Id="rId2" Type="http://schemas.openxmlformats.org/officeDocument/2006/relationships/image" Target="../media/image130.png"/><Relationship Id="rId10" Type="http://schemas.openxmlformats.org/officeDocument/2006/relationships/notesSlide" Target="../notesSlides/notesSlide76.xml"/><Relationship Id="rId1" Type="http://schemas.openxmlformats.org/officeDocument/2006/relationships/tags" Target="../tags/tag222.xml"/></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77.xml"/><Relationship Id="rId6"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67.png"/><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tags" Target="../tags/tag223.xml"/></Relationships>
</file>

<file path=ppt/slides/_rels/slide78.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image" Target="../media/image1.png"/><Relationship Id="rId15" Type="http://schemas.openxmlformats.org/officeDocument/2006/relationships/notesSlide" Target="../notesSlides/notesSlide78.xml"/><Relationship Id="rId14" Type="http://schemas.openxmlformats.org/officeDocument/2006/relationships/slideLayout" Target="../slideLayouts/slideLayout1.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tags" Target="../tags/tag231.xml"/><Relationship Id="rId1" Type="http://schemas.openxmlformats.org/officeDocument/2006/relationships/image" Target="../media/image4.png"/></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79.xml"/><Relationship Id="rId7"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jpeg"/><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tags" Target="../tags/tag235.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tags" Target="../tags/tag32.xml"/></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80.xml"/><Relationship Id="rId7"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tags" Target="../tags/tag236.xml"/></Relationships>
</file>

<file path=ppt/slides/_rels/slide81.xml.rels><?xml version="1.0" encoding="UTF-8" standalone="yes"?>
<Relationships xmlns="http://schemas.openxmlformats.org/package/2006/relationships"><Relationship Id="rId7" Type="http://schemas.openxmlformats.org/officeDocument/2006/relationships/notesSlide" Target="../notesSlides/notesSlide81.xml"/><Relationship Id="rId6"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 Id="rId3" Type="http://schemas.openxmlformats.org/officeDocument/2006/relationships/image" Target="../media/image131.png"/><Relationship Id="rId2" Type="http://schemas.openxmlformats.org/officeDocument/2006/relationships/image" Target="../media/image148.png"/><Relationship Id="rId1" Type="http://schemas.openxmlformats.org/officeDocument/2006/relationships/tags" Target="../tags/tag237.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7.xml"/><Relationship Id="rId2" Type="http://schemas.openxmlformats.org/officeDocument/2006/relationships/image" Target="../media/image151.png"/><Relationship Id="rId1" Type="http://schemas.openxmlformats.org/officeDocument/2006/relationships/tags" Target="../tags/tag238.xml"/></Relationships>
</file>

<file path=ppt/slides/_rels/slide83.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image" Target="../media/image1.png"/><Relationship Id="rId15" Type="http://schemas.openxmlformats.org/officeDocument/2006/relationships/notesSlide" Target="../notesSlides/notesSlide83.xml"/><Relationship Id="rId14" Type="http://schemas.openxmlformats.org/officeDocument/2006/relationships/slideLayout" Target="../slideLayouts/slideLayout1.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image" Target="../media/image4.png"/></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84.xml"/><Relationship Id="rId7"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tags" Target="../tags/tag250.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85.xml"/><Relationship Id="rId4" Type="http://schemas.openxmlformats.org/officeDocument/2006/relationships/slideLayout" Target="../slideLayouts/slideLayout7.xml"/><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tags" Target="../tags/tag251.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86.xml"/><Relationship Id="rId7"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39.png"/><Relationship Id="rId4" Type="http://schemas.openxmlformats.org/officeDocument/2006/relationships/image" Target="../media/image138.png"/><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9.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3.png"/></Relationships>
</file>

<file path=ppt/slides/_rels/slide8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image" Target="../media/image1.png"/><Relationship Id="rId10" Type="http://schemas.openxmlformats.org/officeDocument/2006/relationships/notesSlide" Target="../notesSlides/notesSlide87.xml"/><Relationship Id="rId1" Type="http://schemas.openxmlformats.org/officeDocument/2006/relationships/image" Target="../media/image4.png"/></Relationships>
</file>

<file path=ppt/slides/_rels/slide89.xml.rels><?xml version="1.0" encoding="UTF-8" standalone="yes"?>
<Relationships xmlns="http://schemas.openxmlformats.org/package/2006/relationships"><Relationship Id="rId9" Type="http://schemas.openxmlformats.org/officeDocument/2006/relationships/notesSlide" Target="../notesSlides/notesSlide88.xml"/><Relationship Id="rId8" Type="http://schemas.openxmlformats.org/officeDocument/2006/relationships/slideLayout" Target="../slideLayouts/slideLayout7.xml"/><Relationship Id="rId7" Type="http://schemas.openxmlformats.org/officeDocument/2006/relationships/image" Target="../media/image153.png"/><Relationship Id="rId6" Type="http://schemas.openxmlformats.org/officeDocument/2006/relationships/image" Target="../media/image152.png"/><Relationship Id="rId5" Type="http://schemas.openxmlformats.org/officeDocument/2006/relationships/image" Target="../media/image167.pn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tags" Target="../tags/tag25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tags" Target="../tags/tag36.xml"/><Relationship Id="rId5" Type="http://schemas.openxmlformats.org/officeDocument/2006/relationships/image" Target="../media/image7.png"/><Relationship Id="rId4" Type="http://schemas.openxmlformats.org/officeDocument/2006/relationships/tags" Target="../tags/tag35.xml"/><Relationship Id="rId3" Type="http://schemas.openxmlformats.org/officeDocument/2006/relationships/image" Target="../media/image8.png"/><Relationship Id="rId2" Type="http://schemas.openxmlformats.org/officeDocument/2006/relationships/tags" Target="../tags/tag34.xml"/><Relationship Id="rId1" Type="http://schemas.openxmlformats.org/officeDocument/2006/relationships/tags" Target="../tags/tag33.xml"/></Relationships>
</file>

<file path=ppt/slides/_rels/slide90.xml.rels><?xml version="1.0" encoding="UTF-8" standalone="yes"?>
<Relationships xmlns="http://schemas.openxmlformats.org/package/2006/relationships"><Relationship Id="rId7" Type="http://schemas.openxmlformats.org/officeDocument/2006/relationships/notesSlide" Target="../notesSlides/notesSlide89.xml"/><Relationship Id="rId6"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tags" Target="../tags/tag259.xml"/></Relationships>
</file>

<file path=ppt/slides/_rels/slide9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image" Target="../media/image1.png"/><Relationship Id="rId10" Type="http://schemas.openxmlformats.org/officeDocument/2006/relationships/notesSlide" Target="../notesSlides/notesSlide90.xml"/><Relationship Id="rId1" Type="http://schemas.openxmlformats.org/officeDocument/2006/relationships/image" Target="../media/image4.png"/></Relationships>
</file>

<file path=ppt/slides/_rels/slide9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8.png"/><Relationship Id="rId7" Type="http://schemas.openxmlformats.org/officeDocument/2006/relationships/image" Target="../media/image177.png"/><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72.png"/><Relationship Id="rId10" Type="http://schemas.openxmlformats.org/officeDocument/2006/relationships/notesSlide" Target="../notesSlides/notesSlide91.xml"/><Relationship Id="rId1" Type="http://schemas.openxmlformats.org/officeDocument/2006/relationships/tags" Target="../tags/tag266.xml"/></Relationships>
</file>

<file path=ppt/slides/_rels/slide9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4.png"/><Relationship Id="rId7" Type="http://schemas.openxmlformats.org/officeDocument/2006/relationships/image" Target="../media/image183.png"/><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 Id="rId3" Type="http://schemas.openxmlformats.org/officeDocument/2006/relationships/image" Target="../media/image163.png"/><Relationship Id="rId2" Type="http://schemas.openxmlformats.org/officeDocument/2006/relationships/image" Target="../media/image179.png"/><Relationship Id="rId10" Type="http://schemas.openxmlformats.org/officeDocument/2006/relationships/notesSlide" Target="../notesSlides/notesSlide92.xml"/><Relationship Id="rId1" Type="http://schemas.openxmlformats.org/officeDocument/2006/relationships/tags" Target="../tags/tag267.xml"/></Relationships>
</file>

<file path=ppt/slides/_rels/slide94.xml.rels><?xml version="1.0" encoding="UTF-8" standalone="yes"?>
<Relationships xmlns="http://schemas.openxmlformats.org/package/2006/relationships"><Relationship Id="rId8" Type="http://schemas.openxmlformats.org/officeDocument/2006/relationships/notesSlide" Target="../notesSlides/notesSlide93.xml"/><Relationship Id="rId7"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71.png"/><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tags" Target="../tags/tag268.xml"/></Relationships>
</file>

<file path=ppt/slides/_rels/slide95.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image" Target="../media/image1.png"/><Relationship Id="rId15" Type="http://schemas.openxmlformats.org/officeDocument/2006/relationships/notesSlide" Target="../notesSlides/notesSlide94.xml"/><Relationship Id="rId14" Type="http://schemas.openxmlformats.org/officeDocument/2006/relationships/slideLayout" Target="../slideLayouts/slideLayout1.xml"/><Relationship Id="rId13" Type="http://schemas.openxmlformats.org/officeDocument/2006/relationships/tags" Target="../tags/tag279.xml"/><Relationship Id="rId12" Type="http://schemas.openxmlformats.org/officeDocument/2006/relationships/tags" Target="../tags/tag278.xml"/><Relationship Id="rId11" Type="http://schemas.openxmlformats.org/officeDocument/2006/relationships/tags" Target="../tags/tag277.xml"/><Relationship Id="rId10" Type="http://schemas.openxmlformats.org/officeDocument/2006/relationships/tags" Target="../tags/tag276.xml"/><Relationship Id="rId1" Type="http://schemas.openxmlformats.org/officeDocument/2006/relationships/image" Target="../media/image4.png"/></Relationships>
</file>

<file path=ppt/slides/_rels/slide96.xml.rels><?xml version="1.0" encoding="UTF-8" standalone="yes"?>
<Relationships xmlns="http://schemas.openxmlformats.org/package/2006/relationships"><Relationship Id="rId7" Type="http://schemas.openxmlformats.org/officeDocument/2006/relationships/notesSlide" Target="../notesSlides/notesSlide95.xml"/><Relationship Id="rId6"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tags" Target="../tags/tag280.xml"/></Relationships>
</file>

<file path=ppt/slides/_rels/slide97.xml.rels><?xml version="1.0" encoding="UTF-8" standalone="yes"?>
<Relationships xmlns="http://schemas.openxmlformats.org/package/2006/relationships"><Relationship Id="rId9" Type="http://schemas.openxmlformats.org/officeDocument/2006/relationships/notesSlide" Target="../notesSlides/notesSlide96.xml"/><Relationship Id="rId8" Type="http://schemas.openxmlformats.org/officeDocument/2006/relationships/slideLayout" Target="../slideLayouts/slideLayout7.xml"/><Relationship Id="rId7" Type="http://schemas.openxmlformats.org/officeDocument/2006/relationships/image" Target="../media/image191.png"/><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tags" Target="../tags/tag281.xml"/></Relationships>
</file>

<file path=ppt/slides/_rels/slide9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4.png"/><Relationship Id="rId7" Type="http://schemas.openxmlformats.org/officeDocument/2006/relationships/image" Target="../media/image203.png"/><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 Id="rId3" Type="http://schemas.openxmlformats.org/officeDocument/2006/relationships/image" Target="../media/image199.png"/><Relationship Id="rId2" Type="http://schemas.openxmlformats.org/officeDocument/2006/relationships/image" Target="../media/image198.png"/><Relationship Id="rId10" Type="http://schemas.openxmlformats.org/officeDocument/2006/relationships/notesSlide" Target="../notesSlides/notesSlide97.xml"/><Relationship Id="rId1" Type="http://schemas.openxmlformats.org/officeDocument/2006/relationships/tags" Target="../tags/tag282.xml"/></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88.xml"/><Relationship Id="rId7" Type="http://schemas.openxmlformats.org/officeDocument/2006/relationships/tags" Target="../tags/tag287.xml"/><Relationship Id="rId6" Type="http://schemas.openxmlformats.org/officeDocument/2006/relationships/tags" Target="../tags/tag286.xml"/><Relationship Id="rId5" Type="http://schemas.openxmlformats.org/officeDocument/2006/relationships/tags" Target="../tags/tag285.xml"/><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image" Target="../media/image1.png"/><Relationship Id="rId10" Type="http://schemas.openxmlformats.org/officeDocument/2006/relationships/notesSlide" Target="../notesSlides/notesSlide98.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7.23</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799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图层标签多级分类</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372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219575" y="26930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立面索引解析</a:t>
            </a:r>
            <a:r>
              <a:rPr lang="zh-CN" altLang="en-US" dirty="0">
                <a:solidFill>
                  <a:schemeClr val="accent2">
                    <a:lumMod val="75000"/>
                  </a:schemeClr>
                </a:solidFill>
                <a:latin typeface="+mj-ea"/>
                <a:ea typeface="+mj-ea"/>
              </a:rPr>
              <a:t>流程</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581135"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索引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192145" cy="78359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索引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位于视口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标注房间中墙与立面图图名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对应关系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544195" y="1320165"/>
            <a:ext cx="3140710" cy="1793240"/>
          </a:xfrm>
          <a:prstGeom prst="rect">
            <a:avLst/>
          </a:prstGeom>
        </p:spPr>
      </p:pic>
      <p:pic>
        <p:nvPicPr>
          <p:cNvPr id="7" name="图片 6"/>
          <p:cNvPicPr>
            <a:picLocks noChangeAspect="1"/>
          </p:cNvPicPr>
          <p:nvPr/>
        </p:nvPicPr>
        <p:blipFill>
          <a:blip r:embed="rId3"/>
          <a:stretch>
            <a:fillRect/>
          </a:stretch>
        </p:blipFill>
        <p:spPr>
          <a:xfrm>
            <a:off x="544195" y="3172460"/>
            <a:ext cx="3131820" cy="1692275"/>
          </a:xfrm>
          <a:prstGeom prst="rect">
            <a:avLst/>
          </a:prstGeom>
        </p:spPr>
      </p:pic>
      <p:sp>
        <p:nvSpPr>
          <p:cNvPr id="9" name="文本框 8"/>
          <p:cNvSpPr txBox="1"/>
          <p:nvPr>
            <p:custDataLst>
              <p:tags r:id="rId4"/>
            </p:custDataLst>
          </p:nvPr>
        </p:nvSpPr>
        <p:spPr>
          <a:xfrm>
            <a:off x="4220845" y="689610"/>
            <a:ext cx="3304540" cy="433197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索引结构</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经典：引线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个块参照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引线类型：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Leader / MLeader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（多段引线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块参照：查找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°左右顶点，计算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块初始朝向，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通过旋转属性计算实际朝向</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5"/>
          <a:stretch>
            <a:fillRect/>
          </a:stretch>
        </p:blipFill>
        <p:spPr>
          <a:xfrm>
            <a:off x="4260850" y="1320165"/>
            <a:ext cx="3206115" cy="1108710"/>
          </a:xfrm>
          <a:prstGeom prst="rect">
            <a:avLst/>
          </a:prstGeom>
        </p:spPr>
      </p:pic>
      <p:pic>
        <p:nvPicPr>
          <p:cNvPr id="11" name="图片 10"/>
          <p:cNvPicPr>
            <a:picLocks noChangeAspect="1"/>
          </p:cNvPicPr>
          <p:nvPr/>
        </p:nvPicPr>
        <p:blipFill>
          <a:blip r:embed="rId6"/>
          <a:stretch>
            <a:fillRect/>
          </a:stretch>
        </p:blipFill>
        <p:spPr>
          <a:xfrm>
            <a:off x="4260850" y="2484755"/>
            <a:ext cx="3069590" cy="341630"/>
          </a:xfrm>
          <a:prstGeom prst="rect">
            <a:avLst/>
          </a:prstGeom>
        </p:spPr>
      </p:pic>
      <p:pic>
        <p:nvPicPr>
          <p:cNvPr id="12" name="图片 11"/>
          <p:cNvPicPr>
            <a:picLocks noChangeAspect="1"/>
          </p:cNvPicPr>
          <p:nvPr/>
        </p:nvPicPr>
        <p:blipFill>
          <a:blip r:embed="rId7"/>
          <a:stretch>
            <a:fillRect/>
          </a:stretch>
        </p:blipFill>
        <p:spPr>
          <a:xfrm>
            <a:off x="4260850" y="3494405"/>
            <a:ext cx="1370965" cy="1370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数据增强</a:t>
            </a:r>
            <a:r>
              <a:rPr lang="zh-CN" altLang="en-US" sz="2000" dirty="0" smtClean="0">
                <a:solidFill>
                  <a:schemeClr val="tx1">
                    <a:lumMod val="65000"/>
                    <a:lumOff val="35000"/>
                  </a:schemeClr>
                </a:solidFill>
                <a:latin typeface="+mj-ea"/>
                <a:ea typeface="+mj-ea"/>
                <a:sym typeface="+mn-ea"/>
              </a:rPr>
              <a:t>实验</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增强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将原始标注的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张图像及多边形标注，随机旋转、镜像、缩放，扩充数据集到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2604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Acc: 0.9882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VGG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对比上周未进行数据增强实验，使用数据增强效果更好，目前测试的算法模型中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最佳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0" name="图片 1"/>
          <p:cNvPicPr>
            <a:picLocks noChangeAspect="1"/>
          </p:cNvPicPr>
          <p:nvPr/>
        </p:nvPicPr>
        <p:blipFill>
          <a:blip r:embed="rId2"/>
          <a:stretch>
            <a:fillRect/>
          </a:stretch>
        </p:blipFill>
        <p:spPr>
          <a:xfrm>
            <a:off x="565150" y="1887220"/>
            <a:ext cx="5107940" cy="243205"/>
          </a:xfrm>
          <a:prstGeom prst="rect">
            <a:avLst/>
          </a:prstGeom>
          <a:noFill/>
          <a:ln>
            <a:noFill/>
          </a:ln>
        </p:spPr>
      </p:pic>
      <p:pic>
        <p:nvPicPr>
          <p:cNvPr id="291" name="图片 2"/>
          <p:cNvPicPr>
            <a:picLocks noChangeAspect="1"/>
          </p:cNvPicPr>
          <p:nvPr/>
        </p:nvPicPr>
        <p:blipFill>
          <a:blip r:embed="rId3"/>
          <a:srcRect l="265" t="58496" b="19210"/>
          <a:stretch>
            <a:fillRect/>
          </a:stretch>
        </p:blipFill>
        <p:spPr>
          <a:xfrm>
            <a:off x="570865" y="2440940"/>
            <a:ext cx="5102860" cy="253365"/>
          </a:xfrm>
          <a:prstGeom prst="rect">
            <a:avLst/>
          </a:prstGeom>
          <a:noFill/>
          <a:ln>
            <a:noFill/>
          </a:ln>
        </p:spPr>
      </p:pic>
      <p:pic>
        <p:nvPicPr>
          <p:cNvPr id="293" name="图片 3"/>
          <p:cNvPicPr>
            <a:picLocks noChangeAspect="1"/>
          </p:cNvPicPr>
          <p:nvPr/>
        </p:nvPicPr>
        <p:blipFill>
          <a:blip r:embed="rId4"/>
          <a:srcRect l="-185" b="35226"/>
          <a:stretch>
            <a:fillRect/>
          </a:stretch>
        </p:blipFill>
        <p:spPr>
          <a:xfrm>
            <a:off x="565150" y="3005455"/>
            <a:ext cx="2676525" cy="431165"/>
          </a:xfrm>
          <a:prstGeom prst="rect">
            <a:avLst/>
          </a:prstGeom>
          <a:noFill/>
          <a:ln>
            <a:noFill/>
          </a:ln>
        </p:spPr>
      </p:pic>
      <p:pic>
        <p:nvPicPr>
          <p:cNvPr id="4" name="图片 3" descr="01 1-6号住宅楼标准层A户型平面图-7"/>
          <p:cNvPicPr>
            <a:picLocks noChangeAspect="1"/>
          </p:cNvPicPr>
          <p:nvPr/>
        </p:nvPicPr>
        <p:blipFill>
          <a:blip r:embed="rId5"/>
          <a:srcRect l="26173" t="24185" r="26457" b="28198"/>
          <a:stretch>
            <a:fillRect/>
          </a:stretch>
        </p:blipFill>
        <p:spPr>
          <a:xfrm>
            <a:off x="7446645" y="849630"/>
            <a:ext cx="1619885" cy="1628775"/>
          </a:xfrm>
          <a:prstGeom prst="rect">
            <a:avLst/>
          </a:prstGeom>
        </p:spPr>
      </p:pic>
      <p:pic>
        <p:nvPicPr>
          <p:cNvPr id="7" name="图片 6" descr="01 1-6号住宅楼标准层A户型平面图-7"/>
          <p:cNvPicPr>
            <a:picLocks noChangeAspect="1"/>
          </p:cNvPicPr>
          <p:nvPr/>
        </p:nvPicPr>
        <p:blipFill>
          <a:blip r:embed="rId6"/>
          <a:srcRect l="25407" t="24432" r="28901" b="27815"/>
          <a:stretch>
            <a:fillRect/>
          </a:stretch>
        </p:blipFill>
        <p:spPr>
          <a:xfrm>
            <a:off x="5753735" y="2644775"/>
            <a:ext cx="1522730" cy="1591310"/>
          </a:xfrm>
          <a:prstGeom prst="rect">
            <a:avLst/>
          </a:prstGeom>
        </p:spPr>
      </p:pic>
      <p:pic>
        <p:nvPicPr>
          <p:cNvPr id="8" name="图片 7" descr="01 1-6号住宅楼标准层A户型平面图-7_mask"/>
          <p:cNvPicPr>
            <a:picLocks noChangeAspect="1"/>
          </p:cNvPicPr>
          <p:nvPr/>
        </p:nvPicPr>
        <p:blipFill>
          <a:blip r:embed="rId7"/>
          <a:srcRect l="24914" t="24951" r="27086" b="33185"/>
          <a:stretch>
            <a:fillRect/>
          </a:stretch>
        </p:blipFill>
        <p:spPr>
          <a:xfrm>
            <a:off x="5755005" y="897255"/>
            <a:ext cx="1521460" cy="1327785"/>
          </a:xfrm>
          <a:prstGeom prst="rect">
            <a:avLst/>
          </a:prstGeom>
        </p:spPr>
      </p:pic>
      <p:pic>
        <p:nvPicPr>
          <p:cNvPr id="9" name="图片 8" descr="01 1-6号住宅楼标准层A户型平面图-7"/>
          <p:cNvPicPr>
            <a:picLocks noChangeAspect="1"/>
          </p:cNvPicPr>
          <p:nvPr/>
        </p:nvPicPr>
        <p:blipFill>
          <a:blip r:embed="rId8"/>
          <a:srcRect l="27617" t="25975" r="27210" b="27691"/>
          <a:stretch>
            <a:fillRect/>
          </a:stretch>
        </p:blipFill>
        <p:spPr>
          <a:xfrm>
            <a:off x="7446645" y="2644775"/>
            <a:ext cx="1370965" cy="1406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非墙图元过滤</a:t>
            </a:r>
            <a:r>
              <a:rPr lang="zh-CN" altLang="en-US" sz="2000" dirty="0" smtClean="0">
                <a:solidFill>
                  <a:schemeClr val="tx1">
                    <a:lumMod val="65000"/>
                    <a:lumOff val="35000"/>
                  </a:schemeClr>
                </a:solidFill>
                <a:latin typeface="+mj-ea"/>
                <a:ea typeface="+mj-ea"/>
                <a:sym typeface="+mn-ea"/>
              </a:rPr>
              <a:t>实验</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8475" y="636905"/>
            <a:ext cx="45478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使用规则过滤，尽可能筛选非墙元素（标注、文本、家具、门窗等）设置属性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不可见，重新打印并进行数据增强</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Acc: 0.9902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VGG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对比未进行非墙图元过滤实验，过滤后效果更好，目前测试的算法模型中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效果最佳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89" name="图片 1"/>
          <p:cNvPicPr>
            <a:picLocks noChangeAspect="1"/>
          </p:cNvPicPr>
          <p:nvPr/>
        </p:nvPicPr>
        <p:blipFill>
          <a:blip r:embed="rId2"/>
          <a:stretch>
            <a:fillRect/>
          </a:stretch>
        </p:blipFill>
        <p:spPr>
          <a:xfrm>
            <a:off x="593090" y="1911350"/>
            <a:ext cx="4816475" cy="226695"/>
          </a:xfrm>
          <a:prstGeom prst="rect">
            <a:avLst/>
          </a:prstGeom>
          <a:noFill/>
          <a:ln>
            <a:noFill/>
          </a:ln>
        </p:spPr>
      </p:pic>
      <p:pic>
        <p:nvPicPr>
          <p:cNvPr id="292" name="图片 2"/>
          <p:cNvPicPr>
            <a:picLocks noChangeAspect="1"/>
          </p:cNvPicPr>
          <p:nvPr/>
        </p:nvPicPr>
        <p:blipFill>
          <a:blip r:embed="rId3"/>
          <a:srcRect l="217" t="75234"/>
          <a:stretch>
            <a:fillRect/>
          </a:stretch>
        </p:blipFill>
        <p:spPr>
          <a:xfrm>
            <a:off x="587375" y="2466340"/>
            <a:ext cx="4822825" cy="231140"/>
          </a:xfrm>
          <a:prstGeom prst="rect">
            <a:avLst/>
          </a:prstGeom>
          <a:noFill/>
          <a:ln>
            <a:noFill/>
          </a:ln>
        </p:spPr>
      </p:pic>
      <p:pic>
        <p:nvPicPr>
          <p:cNvPr id="296" name="图片 1"/>
          <p:cNvPicPr>
            <a:picLocks noChangeAspect="1"/>
          </p:cNvPicPr>
          <p:nvPr/>
        </p:nvPicPr>
        <p:blipFill>
          <a:blip r:embed="rId4"/>
          <a:srcRect l="507" t="15727" r="3308" b="33360"/>
          <a:stretch>
            <a:fillRect/>
          </a:stretch>
        </p:blipFill>
        <p:spPr>
          <a:xfrm>
            <a:off x="593090" y="3004820"/>
            <a:ext cx="2769235" cy="407035"/>
          </a:xfrm>
          <a:prstGeom prst="rect">
            <a:avLst/>
          </a:prstGeom>
          <a:noFill/>
          <a:ln>
            <a:noFill/>
          </a:ln>
        </p:spPr>
      </p:pic>
      <p:pic>
        <p:nvPicPr>
          <p:cNvPr id="4" name="图片 3" descr="01...洺悦府精装小高层c(142.5㎡)户型平面-3"/>
          <p:cNvPicPr>
            <a:picLocks noChangeAspect="1"/>
          </p:cNvPicPr>
          <p:nvPr/>
        </p:nvPicPr>
        <p:blipFill>
          <a:blip r:embed="rId5"/>
          <a:srcRect l="19877" t="23531" r="15778" b="26148"/>
          <a:stretch>
            <a:fillRect/>
          </a:stretch>
        </p:blipFill>
        <p:spPr>
          <a:xfrm>
            <a:off x="5927090" y="636905"/>
            <a:ext cx="1651635" cy="1292225"/>
          </a:xfrm>
          <a:prstGeom prst="rect">
            <a:avLst/>
          </a:prstGeom>
        </p:spPr>
      </p:pic>
      <p:pic>
        <p:nvPicPr>
          <p:cNvPr id="5" name="图片 4" descr="01...洺悦府精装小高层c(142.5㎡)户型平面-3_mask"/>
          <p:cNvPicPr>
            <a:picLocks noChangeAspect="1"/>
          </p:cNvPicPr>
          <p:nvPr/>
        </p:nvPicPr>
        <p:blipFill>
          <a:blip r:embed="rId6"/>
          <a:srcRect l="20000" t="23531" r="15000" b="26531"/>
          <a:stretch>
            <a:fillRect/>
          </a:stretch>
        </p:blipFill>
        <p:spPr>
          <a:xfrm>
            <a:off x="5320665" y="3412490"/>
            <a:ext cx="1594485" cy="1225550"/>
          </a:xfrm>
          <a:prstGeom prst="rect">
            <a:avLst/>
          </a:prstGeom>
        </p:spPr>
      </p:pic>
      <p:pic>
        <p:nvPicPr>
          <p:cNvPr id="6" name="图片 5" descr="01...洺悦府精装小高层c(142.5㎡)户型平面-3"/>
          <p:cNvPicPr>
            <a:picLocks noChangeAspect="1"/>
          </p:cNvPicPr>
          <p:nvPr/>
        </p:nvPicPr>
        <p:blipFill>
          <a:blip r:embed="rId7"/>
          <a:srcRect l="19765" t="21866" r="15036" b="24593"/>
          <a:stretch>
            <a:fillRect/>
          </a:stretch>
        </p:blipFill>
        <p:spPr>
          <a:xfrm>
            <a:off x="7122795" y="3412490"/>
            <a:ext cx="1532890" cy="1258570"/>
          </a:xfrm>
          <a:prstGeom prst="rect">
            <a:avLst/>
          </a:prstGeom>
        </p:spPr>
      </p:pic>
      <p:pic>
        <p:nvPicPr>
          <p:cNvPr id="7" name="图片 6" descr="01...洺悦府精装小高层c(142.5㎡)户型平面-3"/>
          <p:cNvPicPr>
            <a:picLocks noChangeAspect="1"/>
          </p:cNvPicPr>
          <p:nvPr/>
        </p:nvPicPr>
        <p:blipFill>
          <a:blip r:embed="rId8"/>
          <a:srcRect l="20259" t="23914" r="15519" b="23704"/>
          <a:stretch>
            <a:fillRect/>
          </a:stretch>
        </p:blipFill>
        <p:spPr>
          <a:xfrm>
            <a:off x="5927090" y="1969770"/>
            <a:ext cx="1565910" cy="1277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对照实验：是否裁剪户型</a:t>
            </a:r>
            <a:r>
              <a:rPr lang="zh-CN" altLang="en-US" sz="2000" dirty="0" smtClean="0">
                <a:solidFill>
                  <a:schemeClr val="tx1">
                    <a:lumMod val="65000"/>
                    <a:lumOff val="35000"/>
                  </a:schemeClr>
                </a:solidFill>
                <a:latin typeface="+mj-ea"/>
                <a:ea typeface="+mj-ea"/>
                <a:sym typeface="+mn-ea"/>
              </a:rPr>
              <a:t>结构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8475" y="636905"/>
            <a:ext cx="474345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判断对户型结构裁剪是否会影响分割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骨干网）进行随机裁剪与保留户型结构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随机裁剪</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保留户型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保留原始户型结构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对模型分割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更有利</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2" name="图片 2"/>
          <p:cNvPicPr>
            <a:picLocks noChangeAspect="1"/>
          </p:cNvPicPr>
          <p:nvPr/>
        </p:nvPicPr>
        <p:blipFill>
          <a:blip r:embed="rId2"/>
          <a:srcRect l="217" t="75234"/>
          <a:stretch>
            <a:fillRect/>
          </a:stretch>
        </p:blipFill>
        <p:spPr>
          <a:xfrm>
            <a:off x="587375" y="2445385"/>
            <a:ext cx="5260340" cy="252095"/>
          </a:xfrm>
          <a:prstGeom prst="rect">
            <a:avLst/>
          </a:prstGeom>
          <a:noFill/>
          <a:ln>
            <a:noFill/>
          </a:ln>
        </p:spPr>
      </p:pic>
      <p:pic>
        <p:nvPicPr>
          <p:cNvPr id="298" name="图片 3"/>
          <p:cNvPicPr>
            <a:picLocks noChangeAspect="1"/>
          </p:cNvPicPr>
          <p:nvPr/>
        </p:nvPicPr>
        <p:blipFill>
          <a:blip r:embed="rId3"/>
          <a:stretch>
            <a:fillRect/>
          </a:stretch>
        </p:blipFill>
        <p:spPr>
          <a:xfrm>
            <a:off x="592773" y="1909763"/>
            <a:ext cx="5272405" cy="227965"/>
          </a:xfrm>
          <a:prstGeom prst="rect">
            <a:avLst/>
          </a:prstGeom>
          <a:noFill/>
          <a:ln>
            <a:noFill/>
          </a:ln>
        </p:spPr>
      </p:pic>
      <p:pic>
        <p:nvPicPr>
          <p:cNvPr id="5" name="图片 4" descr="05.7#02标准层平面图+立面图rev-01_1-2-aug2"/>
          <p:cNvPicPr>
            <a:picLocks noChangeAspect="1"/>
          </p:cNvPicPr>
          <p:nvPr/>
        </p:nvPicPr>
        <p:blipFill>
          <a:blip r:embed="rId4"/>
          <a:stretch>
            <a:fillRect/>
          </a:stretch>
        </p:blipFill>
        <p:spPr>
          <a:xfrm>
            <a:off x="6351905" y="831215"/>
            <a:ext cx="1866265" cy="1866265"/>
          </a:xfrm>
          <a:prstGeom prst="rect">
            <a:avLst/>
          </a:prstGeom>
        </p:spPr>
      </p:pic>
      <p:pic>
        <p:nvPicPr>
          <p:cNvPr id="6" name="图片 5" descr="05.7#02标准层平面图+立面图rev-01_1-2-aug2_mask"/>
          <p:cNvPicPr>
            <a:picLocks noChangeAspect="1"/>
          </p:cNvPicPr>
          <p:nvPr/>
        </p:nvPicPr>
        <p:blipFill>
          <a:blip r:embed="rId5"/>
          <a:stretch>
            <a:fillRect/>
          </a:stretch>
        </p:blipFill>
        <p:spPr>
          <a:xfrm>
            <a:off x="6351905" y="2854960"/>
            <a:ext cx="1866265" cy="1866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52552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对照实验：</a:t>
            </a:r>
            <a:r>
              <a:rPr lang="en-US" altLang="zh-CN" sz="2000" dirty="0" smtClean="0">
                <a:solidFill>
                  <a:schemeClr val="tx1">
                    <a:lumMod val="65000"/>
                    <a:lumOff val="35000"/>
                  </a:schemeClr>
                </a:solidFill>
                <a:latin typeface="+mj-ea"/>
                <a:ea typeface="+mj-ea"/>
                <a:sym typeface="+mn-ea"/>
              </a:rPr>
              <a:t>yolo-seg</a:t>
            </a:r>
            <a:r>
              <a:rPr lang="zh-CN" altLang="en-US" sz="2000" dirty="0" smtClean="0">
                <a:solidFill>
                  <a:schemeClr val="tx1">
                    <a:lumMod val="65000"/>
                    <a:lumOff val="35000"/>
                  </a:schemeClr>
                </a:solidFill>
                <a:latin typeface="+mj-ea"/>
                <a:ea typeface="+mj-ea"/>
                <a:sym typeface="+mn-ea"/>
              </a:rPr>
              <a:t>最新</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8475" y="636905"/>
            <a:ext cx="45478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对照实验</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验证最新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版本）提升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程度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采用yolov8-seg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yolov11-seg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对图元过滤后数据训练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yolov8-seg</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yolov11-seg</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版本效果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相差不大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5" name="图片 1"/>
          <p:cNvPicPr>
            <a:picLocks noChangeAspect="1"/>
          </p:cNvPicPr>
          <p:nvPr/>
        </p:nvPicPr>
        <p:blipFill>
          <a:blip r:embed="rId2"/>
          <a:stretch>
            <a:fillRect/>
          </a:stretch>
        </p:blipFill>
        <p:spPr>
          <a:xfrm>
            <a:off x="572135" y="2515870"/>
            <a:ext cx="5055870" cy="260985"/>
          </a:xfrm>
          <a:prstGeom prst="rect">
            <a:avLst/>
          </a:prstGeom>
          <a:noFill/>
          <a:ln>
            <a:noFill/>
          </a:ln>
        </p:spPr>
      </p:pic>
      <p:pic>
        <p:nvPicPr>
          <p:cNvPr id="3" name="图片 1"/>
          <p:cNvPicPr>
            <a:picLocks noChangeAspect="1"/>
          </p:cNvPicPr>
          <p:nvPr/>
        </p:nvPicPr>
        <p:blipFill>
          <a:blip r:embed="rId3"/>
          <a:stretch>
            <a:fillRect/>
          </a:stretch>
        </p:blipFill>
        <p:spPr>
          <a:xfrm>
            <a:off x="572135" y="1939290"/>
            <a:ext cx="5055870" cy="238125"/>
          </a:xfrm>
          <a:prstGeom prst="rect">
            <a:avLst/>
          </a:prstGeom>
          <a:noFill/>
          <a:ln>
            <a:noFill/>
          </a:ln>
        </p:spPr>
      </p:pic>
      <p:pic>
        <p:nvPicPr>
          <p:cNvPr id="4" name="图片 3" descr="01...洺悦府精装小高层c(142.5㎡)户型平面-3"/>
          <p:cNvPicPr>
            <a:picLocks noChangeAspect="1"/>
          </p:cNvPicPr>
          <p:nvPr/>
        </p:nvPicPr>
        <p:blipFill>
          <a:blip r:embed="rId4"/>
          <a:srcRect l="18457" t="23148" r="15000" b="26012"/>
          <a:stretch>
            <a:fillRect/>
          </a:stretch>
        </p:blipFill>
        <p:spPr>
          <a:xfrm>
            <a:off x="6099175" y="2687955"/>
            <a:ext cx="1877695" cy="1436370"/>
          </a:xfrm>
          <a:prstGeom prst="rect">
            <a:avLst/>
          </a:prstGeom>
        </p:spPr>
      </p:pic>
      <p:pic>
        <p:nvPicPr>
          <p:cNvPr id="7" name="图片 6" descr="01...洺悦府精装小高层c(142.5㎡)户型平面-3"/>
          <p:cNvPicPr>
            <a:picLocks noChangeAspect="1"/>
          </p:cNvPicPr>
          <p:nvPr/>
        </p:nvPicPr>
        <p:blipFill>
          <a:blip r:embed="rId5"/>
          <a:srcRect l="20259" t="23914" r="15519" b="23704"/>
          <a:stretch>
            <a:fillRect/>
          </a:stretch>
        </p:blipFill>
        <p:spPr>
          <a:xfrm>
            <a:off x="6099175" y="962025"/>
            <a:ext cx="1877695" cy="1532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12.19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墙体区域图像分割</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24430" cy="398780"/>
          </a:xfrm>
          <a:prstGeom prst="rect">
            <a:avLst/>
          </a:prstGeom>
          <a:noFill/>
        </p:spPr>
        <p:txBody>
          <a:bodyPr wrap="none" rtlCol="0">
            <a:spAutoFit/>
          </a:bodyPr>
          <a:lstStyle/>
          <a:p>
            <a:pPr algn="l"/>
            <a:r>
              <a:rPr lang="en-US" altLang="zh-CN" sz="2000" dirty="0" smtClean="0">
                <a:solidFill>
                  <a:schemeClr val="tx1">
                    <a:lumMod val="65000"/>
                    <a:lumOff val="35000"/>
                  </a:schemeClr>
                </a:solidFill>
                <a:latin typeface="+mj-ea"/>
                <a:ea typeface="+mj-ea"/>
                <a:sym typeface="+mn-ea"/>
              </a:rPr>
              <a:t>Yolov8seg</a:t>
            </a:r>
            <a:r>
              <a:rPr lang="zh-CN" altLang="en-US" sz="2000" dirty="0" smtClean="0">
                <a:solidFill>
                  <a:schemeClr val="tx1">
                    <a:lumMod val="65000"/>
                    <a:lumOff val="35000"/>
                  </a:schemeClr>
                </a:solidFill>
                <a:latin typeface="+mj-ea"/>
                <a:ea typeface="+mj-ea"/>
                <a:sym typeface="+mn-ea"/>
              </a:rPr>
              <a:t>算法</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394335" y="636905"/>
            <a:ext cx="4547870"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Yolov8seg</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实例分割模型，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利用目标检测的框架，获取目标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通过分割分支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进一步细化到像素级别，生成与目标匹配的分割掩码。</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使用校对标注完的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张数据，缩放至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尺寸送入训练。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验证集测试并可视化，输出每个实例区域边界框和像素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掩码。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根据掩码计算墙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区域像素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0.814</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0.897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0.913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80" name="图片 2"/>
          <p:cNvPicPr>
            <a:picLocks noChangeAspect="1"/>
          </p:cNvPicPr>
          <p:nvPr/>
        </p:nvPicPr>
        <p:blipFill>
          <a:blip r:embed="rId2"/>
          <a:srcRect l="11780" t="30176" b="5507"/>
          <a:stretch>
            <a:fillRect/>
          </a:stretch>
        </p:blipFill>
        <p:spPr>
          <a:xfrm>
            <a:off x="435610" y="2574290"/>
            <a:ext cx="4502150" cy="179705"/>
          </a:xfrm>
          <a:prstGeom prst="rect">
            <a:avLst/>
          </a:prstGeom>
          <a:noFill/>
          <a:ln>
            <a:noFill/>
          </a:ln>
        </p:spPr>
      </p:pic>
      <p:pic>
        <p:nvPicPr>
          <p:cNvPr id="281" name="图片 1"/>
          <p:cNvPicPr>
            <a:picLocks noChangeAspect="1"/>
          </p:cNvPicPr>
          <p:nvPr/>
        </p:nvPicPr>
        <p:blipFill>
          <a:blip r:embed="rId3"/>
          <a:srcRect l="-160" t="22251"/>
          <a:stretch>
            <a:fillRect/>
          </a:stretch>
        </p:blipFill>
        <p:spPr>
          <a:xfrm>
            <a:off x="435610" y="3178175"/>
            <a:ext cx="4502150" cy="193675"/>
          </a:xfrm>
          <a:prstGeom prst="rect">
            <a:avLst/>
          </a:prstGeom>
          <a:noFill/>
          <a:ln>
            <a:noFill/>
          </a:ln>
        </p:spPr>
      </p:pic>
      <p:pic>
        <p:nvPicPr>
          <p:cNvPr id="282" name="图片 1"/>
          <p:cNvPicPr>
            <a:picLocks noChangeAspect="1"/>
          </p:cNvPicPr>
          <p:nvPr/>
        </p:nvPicPr>
        <p:blipFill>
          <a:blip r:embed="rId4"/>
          <a:stretch>
            <a:fillRect/>
          </a:stretch>
        </p:blipFill>
        <p:spPr>
          <a:xfrm>
            <a:off x="434975" y="3709670"/>
            <a:ext cx="4507230" cy="217170"/>
          </a:xfrm>
          <a:prstGeom prst="rect">
            <a:avLst/>
          </a:prstGeom>
          <a:noFill/>
          <a:ln>
            <a:noFill/>
          </a:ln>
        </p:spPr>
      </p:pic>
      <p:pic>
        <p:nvPicPr>
          <p:cNvPr id="5" name="图片 4" descr="01 户型A+平面图-10"/>
          <p:cNvPicPr>
            <a:picLocks noChangeAspect="1"/>
          </p:cNvPicPr>
          <p:nvPr/>
        </p:nvPicPr>
        <p:blipFill>
          <a:blip r:embed="rId5"/>
          <a:srcRect l="29926" t="24765" r="30222" b="24926"/>
          <a:stretch>
            <a:fillRect/>
          </a:stretch>
        </p:blipFill>
        <p:spPr>
          <a:xfrm>
            <a:off x="5594350" y="2816225"/>
            <a:ext cx="1710055" cy="2159000"/>
          </a:xfrm>
          <a:prstGeom prst="rect">
            <a:avLst/>
          </a:prstGeom>
        </p:spPr>
      </p:pic>
      <p:pic>
        <p:nvPicPr>
          <p:cNvPr id="6" name="图片 5" descr="01 1-6号住宅楼标准层A户型平面图-9"/>
          <p:cNvPicPr>
            <a:picLocks noChangeAspect="1"/>
          </p:cNvPicPr>
          <p:nvPr/>
        </p:nvPicPr>
        <p:blipFill>
          <a:blip r:embed="rId6"/>
          <a:srcRect l="26679" t="24481" r="26691" b="27877"/>
          <a:stretch>
            <a:fillRect/>
          </a:stretch>
        </p:blipFill>
        <p:spPr>
          <a:xfrm>
            <a:off x="5531485" y="636905"/>
            <a:ext cx="2050415" cy="2094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21305" cy="398780"/>
          </a:xfrm>
          <a:prstGeom prst="rect">
            <a:avLst/>
          </a:prstGeom>
          <a:noFill/>
        </p:spPr>
        <p:txBody>
          <a:bodyPr wrap="none" rtlCol="0">
            <a:spAutoFit/>
          </a:bodyPr>
          <a:lstStyle/>
          <a:p>
            <a:pPr algn="l"/>
            <a:r>
              <a:rPr lang="en-US" altLang="zh-CN" sz="2000" dirty="0" smtClean="0">
                <a:solidFill>
                  <a:schemeClr val="tx1">
                    <a:lumMod val="65000"/>
                    <a:lumOff val="35000"/>
                  </a:schemeClr>
                </a:solidFill>
                <a:latin typeface="+mj-ea"/>
                <a:ea typeface="+mj-ea"/>
                <a:sym typeface="+mn-ea"/>
              </a:rPr>
              <a:t>DeepLab v3+</a:t>
            </a:r>
            <a:r>
              <a:rPr lang="zh-CN" altLang="en-US" sz="2000" dirty="0" smtClean="0">
                <a:solidFill>
                  <a:schemeClr val="tx1">
                    <a:lumMod val="65000"/>
                    <a:lumOff val="35000"/>
                  </a:schemeClr>
                </a:solidFill>
                <a:latin typeface="+mj-ea"/>
                <a:ea typeface="+mj-ea"/>
                <a:sym typeface="+mn-ea"/>
              </a:rPr>
              <a:t>算法</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 v3+</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编码器：多主干网、空洞卷积、空洞金字塔池化（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ASPP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解压器：低层特征融合，逐步上采样，细化分割边界</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语义分割模型，以图像掩码作为标注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模型输出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更换不同骨干网络尝试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MobileNet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Xception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T3) 12#楼105户型平面图（镜像）-2"/>
          <p:cNvPicPr>
            <a:picLocks noChangeAspect="1"/>
          </p:cNvPicPr>
          <p:nvPr/>
        </p:nvPicPr>
        <p:blipFill>
          <a:blip r:embed="rId2"/>
          <a:srcRect l="19673" t="29004" r="38597" b="31424"/>
          <a:stretch>
            <a:fillRect/>
          </a:stretch>
        </p:blipFill>
        <p:spPr>
          <a:xfrm>
            <a:off x="6889115" y="730250"/>
            <a:ext cx="1647190" cy="1562100"/>
          </a:xfrm>
          <a:prstGeom prst="rect">
            <a:avLst/>
          </a:prstGeom>
        </p:spPr>
      </p:pic>
      <p:pic>
        <p:nvPicPr>
          <p:cNvPr id="5" name="图片 4" descr="(T3) 12#楼105户型平面图（镜像）-2"/>
          <p:cNvPicPr>
            <a:picLocks noChangeAspect="1"/>
          </p:cNvPicPr>
          <p:nvPr/>
        </p:nvPicPr>
        <p:blipFill>
          <a:blip r:embed="rId3"/>
          <a:srcRect l="16914" t="29333" r="38296" b="31037"/>
          <a:stretch>
            <a:fillRect/>
          </a:stretch>
        </p:blipFill>
        <p:spPr>
          <a:xfrm>
            <a:off x="4942205" y="730250"/>
            <a:ext cx="1765300" cy="1562100"/>
          </a:xfrm>
          <a:prstGeom prst="rect">
            <a:avLst/>
          </a:prstGeom>
        </p:spPr>
      </p:pic>
      <p:pic>
        <p:nvPicPr>
          <p:cNvPr id="284" name="图片 1"/>
          <p:cNvPicPr>
            <a:picLocks noChangeAspect="1"/>
          </p:cNvPicPr>
          <p:nvPr/>
        </p:nvPicPr>
        <p:blipFill>
          <a:blip r:embed="rId4"/>
          <a:stretch>
            <a:fillRect/>
          </a:stretch>
        </p:blipFill>
        <p:spPr>
          <a:xfrm>
            <a:off x="1781810" y="8908415"/>
            <a:ext cx="5272405" cy="369570"/>
          </a:xfrm>
          <a:prstGeom prst="rect">
            <a:avLst/>
          </a:prstGeom>
          <a:noFill/>
          <a:ln>
            <a:noFill/>
          </a:ln>
        </p:spPr>
      </p:pic>
      <p:pic>
        <p:nvPicPr>
          <p:cNvPr id="285" name="图片 2"/>
          <p:cNvPicPr>
            <a:picLocks noChangeAspect="1"/>
          </p:cNvPicPr>
          <p:nvPr/>
        </p:nvPicPr>
        <p:blipFill>
          <a:blip r:embed="rId5"/>
          <a:stretch>
            <a:fillRect/>
          </a:stretch>
        </p:blipFill>
        <p:spPr>
          <a:xfrm>
            <a:off x="1792605" y="9765030"/>
            <a:ext cx="5271770" cy="265430"/>
          </a:xfrm>
          <a:prstGeom prst="rect">
            <a:avLst/>
          </a:prstGeom>
          <a:noFill/>
          <a:ln>
            <a:noFill/>
          </a:ln>
        </p:spPr>
      </p:pic>
      <p:pic>
        <p:nvPicPr>
          <p:cNvPr id="7" name="图片 1"/>
          <p:cNvPicPr>
            <a:picLocks noChangeAspect="1"/>
          </p:cNvPicPr>
          <p:nvPr/>
        </p:nvPicPr>
        <p:blipFill>
          <a:blip r:embed="rId4"/>
          <a:srcRect l="22233" t="32302"/>
          <a:stretch>
            <a:fillRect/>
          </a:stretch>
        </p:blipFill>
        <p:spPr>
          <a:xfrm>
            <a:off x="567690" y="2202180"/>
            <a:ext cx="4079240" cy="248920"/>
          </a:xfrm>
          <a:prstGeom prst="rect">
            <a:avLst/>
          </a:prstGeom>
          <a:noFill/>
          <a:ln>
            <a:noFill/>
          </a:ln>
        </p:spPr>
      </p:pic>
      <p:pic>
        <p:nvPicPr>
          <p:cNvPr id="8" name="图片 2"/>
          <p:cNvPicPr>
            <a:picLocks noChangeAspect="1"/>
          </p:cNvPicPr>
          <p:nvPr/>
        </p:nvPicPr>
        <p:blipFill>
          <a:blip r:embed="rId5"/>
          <a:srcRect l="21980" t="13846"/>
          <a:stretch>
            <a:fillRect/>
          </a:stretch>
        </p:blipFill>
        <p:spPr>
          <a:xfrm>
            <a:off x="567690" y="2764155"/>
            <a:ext cx="4079240" cy="226695"/>
          </a:xfrm>
          <a:prstGeom prst="rect">
            <a:avLst/>
          </a:prstGeom>
          <a:noFill/>
          <a:ln>
            <a:noFill/>
          </a:ln>
        </p:spPr>
      </p:pic>
      <p:pic>
        <p:nvPicPr>
          <p:cNvPr id="9" name="图片 1"/>
          <p:cNvPicPr>
            <a:picLocks noChangeAspect="1"/>
          </p:cNvPicPr>
          <p:nvPr/>
        </p:nvPicPr>
        <p:blipFill>
          <a:blip r:embed="rId6"/>
          <a:srcRect l="23114" b="18750"/>
          <a:stretch>
            <a:fillRect/>
          </a:stretch>
        </p:blipFill>
        <p:spPr>
          <a:xfrm>
            <a:off x="567690" y="3375660"/>
            <a:ext cx="4090035" cy="213995"/>
          </a:xfrm>
          <a:prstGeom prst="rect">
            <a:avLst/>
          </a:prstGeom>
          <a:noFill/>
          <a:ln>
            <a:noFill/>
          </a:ln>
        </p:spPr>
      </p:pic>
      <p:pic>
        <p:nvPicPr>
          <p:cNvPr id="10" name="图片 1"/>
          <p:cNvPicPr>
            <a:picLocks noChangeAspect="1"/>
          </p:cNvPicPr>
          <p:nvPr/>
        </p:nvPicPr>
        <p:blipFill>
          <a:blip r:embed="rId7"/>
          <a:srcRect l="22955" t="34238"/>
          <a:stretch>
            <a:fillRect/>
          </a:stretch>
        </p:blipFill>
        <p:spPr>
          <a:xfrm>
            <a:off x="567690" y="3882390"/>
            <a:ext cx="4090670" cy="259080"/>
          </a:xfrm>
          <a:prstGeom prst="rect">
            <a:avLst/>
          </a:prstGeom>
          <a:noFill/>
          <a:ln>
            <a:noFill/>
          </a:ln>
        </p:spPr>
      </p:pic>
      <p:pic>
        <p:nvPicPr>
          <p:cNvPr id="12" name="图片 11"/>
          <p:cNvPicPr>
            <a:picLocks noChangeAspect="1"/>
          </p:cNvPicPr>
          <p:nvPr/>
        </p:nvPicPr>
        <p:blipFill>
          <a:blip r:embed="rId8"/>
          <a:stretch>
            <a:fillRect/>
          </a:stretch>
        </p:blipFill>
        <p:spPr>
          <a:xfrm>
            <a:off x="6533515" y="2571750"/>
            <a:ext cx="2002790" cy="1756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参考资料</a:t>
            </a:r>
            <a:r>
              <a:rPr lang="zh-CN" altLang="en-US" sz="2000" dirty="0" smtClean="0">
                <a:solidFill>
                  <a:schemeClr val="tx1">
                    <a:lumMod val="65000"/>
                    <a:lumOff val="35000"/>
                  </a:schemeClr>
                </a:solidFill>
                <a:latin typeface="+mj-ea"/>
                <a:ea typeface="+mj-ea"/>
                <a:sym typeface="+mn-ea"/>
              </a:rPr>
              <a:t>整理</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33400" y="636905"/>
            <a:ext cx="5177155"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分割及数据集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说明</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https://docs.ultralytics.com/tasks/segment/#train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https://docs.ultralytics.com/datasets/segment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 v3+</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参考博客：</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https://blog.csdn.net/qq_39149619/article/details/131896081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https://blog.csdn.net/m0_57577633/article/details/143405990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Chen L C, Zhu Y, Papandreou G, et al. Encoder-decoder with atrous separable convolution for semantic image segmentation[C]//Proceedings of the European conference on computer vision (ECCV). 2018: 801-818.</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图像分割数据增广</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https://albumentations.ai/docs/getting_started/mask_augmentation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5711190" y="636905"/>
            <a:ext cx="2806065" cy="1499870"/>
          </a:xfrm>
          <a:prstGeom prst="rect">
            <a:avLst/>
          </a:prstGeom>
        </p:spPr>
      </p:pic>
      <p:sp>
        <p:nvSpPr>
          <p:cNvPr id="4" name="文本框 3"/>
          <p:cNvSpPr txBox="1"/>
          <p:nvPr/>
        </p:nvSpPr>
        <p:spPr>
          <a:xfrm>
            <a:off x="6235700" y="2203450"/>
            <a:ext cx="1493520" cy="275590"/>
          </a:xfrm>
          <a:prstGeom prst="rect">
            <a:avLst/>
          </a:prstGeom>
          <a:noFill/>
        </p:spPr>
        <p:txBody>
          <a:bodyPr wrap="square" rtlCol="0">
            <a:spAutoFit/>
          </a:bodyPr>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DeepLab模型结构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12.12</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996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墙体标注数据生成并</a:t>
            </a:r>
            <a:r>
              <a:rPr lang="zh-CN" altLang="en-US" dirty="0">
                <a:solidFill>
                  <a:schemeClr val="accent2">
                    <a:lumMod val="75000"/>
                  </a:schemeClr>
                </a:solidFill>
                <a:latin typeface="+mj-ea"/>
                <a:ea typeface="+mj-ea"/>
              </a:rPr>
              <a:t>校对</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934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257675" y="2890520"/>
            <a:ext cx="297942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墙体识别方法</a:t>
            </a:r>
            <a:r>
              <a:rPr lang="zh-CN" altLang="en-US" dirty="0">
                <a:solidFill>
                  <a:schemeClr val="accent2">
                    <a:lumMod val="75000"/>
                  </a:schemeClr>
                </a:solidFill>
                <a:latin typeface="+mj-ea"/>
                <a:ea typeface="+mj-ea"/>
              </a:rPr>
              <a:t>调研</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619235" y="2828188"/>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97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墙体标注数据生成</a:t>
            </a:r>
            <a:r>
              <a:rPr lang="zh-CN" altLang="en-US" sz="2000" dirty="0" smtClean="0">
                <a:solidFill>
                  <a:schemeClr val="tx1">
                    <a:lumMod val="65000"/>
                    <a:lumOff val="35000"/>
                  </a:schemeClr>
                </a:solidFill>
                <a:latin typeface="+mj-ea"/>
                <a:ea typeface="+mj-ea"/>
                <a:sym typeface="+mn-ea"/>
              </a:rPr>
              <a:t>并校对</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41033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针对上周轮廓查找得到标注多边形顶点处点数过多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skimage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approximate_polygon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函数精简点集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批量生成数据集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1455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处理方法生成标注出现下列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情况人工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部分顶点坐标不够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精准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邻近墙体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弧线墙体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墙内封闭区域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校对进度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974 / 1455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6731635" y="683895"/>
            <a:ext cx="1891030" cy="1806575"/>
          </a:xfrm>
          <a:prstGeom prst="rect">
            <a:avLst/>
          </a:prstGeom>
        </p:spPr>
      </p:pic>
      <p:pic>
        <p:nvPicPr>
          <p:cNvPr id="9" name="图片 8"/>
          <p:cNvPicPr>
            <a:picLocks noChangeAspect="1"/>
          </p:cNvPicPr>
          <p:nvPr/>
        </p:nvPicPr>
        <p:blipFill>
          <a:blip r:embed="rId3"/>
          <a:stretch>
            <a:fillRect/>
          </a:stretch>
        </p:blipFill>
        <p:spPr>
          <a:xfrm>
            <a:off x="4516120" y="683895"/>
            <a:ext cx="2002790" cy="1809750"/>
          </a:xfrm>
          <a:prstGeom prst="rect">
            <a:avLst/>
          </a:prstGeom>
        </p:spPr>
      </p:pic>
      <p:pic>
        <p:nvPicPr>
          <p:cNvPr id="237" name="图片 2"/>
          <p:cNvPicPr>
            <a:picLocks noChangeAspect="1"/>
          </p:cNvPicPr>
          <p:nvPr/>
        </p:nvPicPr>
        <p:blipFill>
          <a:blip r:embed="rId4"/>
          <a:stretch>
            <a:fillRect/>
          </a:stretch>
        </p:blipFill>
        <p:spPr>
          <a:xfrm>
            <a:off x="6518910" y="2564765"/>
            <a:ext cx="1291590" cy="1253490"/>
          </a:xfrm>
          <a:prstGeom prst="rect">
            <a:avLst/>
          </a:prstGeom>
          <a:noFill/>
          <a:ln>
            <a:noFill/>
          </a:ln>
        </p:spPr>
      </p:pic>
      <p:pic>
        <p:nvPicPr>
          <p:cNvPr id="260" name="图片 4"/>
          <p:cNvPicPr>
            <a:picLocks noChangeAspect="1"/>
          </p:cNvPicPr>
          <p:nvPr/>
        </p:nvPicPr>
        <p:blipFill>
          <a:blip r:embed="rId5"/>
          <a:stretch>
            <a:fillRect/>
          </a:stretch>
        </p:blipFill>
        <p:spPr>
          <a:xfrm>
            <a:off x="5003165" y="3885565"/>
            <a:ext cx="1086485" cy="1165860"/>
          </a:xfrm>
          <a:prstGeom prst="rect">
            <a:avLst/>
          </a:prstGeom>
          <a:noFill/>
          <a:ln>
            <a:noFill/>
          </a:ln>
        </p:spPr>
      </p:pic>
      <p:pic>
        <p:nvPicPr>
          <p:cNvPr id="265" name="图片 9"/>
          <p:cNvPicPr>
            <a:picLocks noChangeAspect="1"/>
          </p:cNvPicPr>
          <p:nvPr/>
        </p:nvPicPr>
        <p:blipFill>
          <a:blip r:embed="rId6"/>
          <a:stretch>
            <a:fillRect/>
          </a:stretch>
        </p:blipFill>
        <p:spPr>
          <a:xfrm>
            <a:off x="4789805" y="2560955"/>
            <a:ext cx="1456055" cy="1257300"/>
          </a:xfrm>
          <a:prstGeom prst="rect">
            <a:avLst/>
          </a:prstGeom>
          <a:noFill/>
          <a:ln>
            <a:noFill/>
          </a:ln>
        </p:spPr>
      </p:pic>
      <p:pic>
        <p:nvPicPr>
          <p:cNvPr id="10" name="图片 9"/>
          <p:cNvPicPr>
            <a:picLocks noChangeAspect="1"/>
          </p:cNvPicPr>
          <p:nvPr/>
        </p:nvPicPr>
        <p:blipFill>
          <a:blip r:embed="rId7"/>
          <a:stretch>
            <a:fillRect/>
          </a:stretch>
        </p:blipFill>
        <p:spPr>
          <a:xfrm>
            <a:off x="237490" y="3611245"/>
            <a:ext cx="1482725" cy="1210945"/>
          </a:xfrm>
          <a:prstGeom prst="rect">
            <a:avLst/>
          </a:prstGeom>
        </p:spPr>
      </p:pic>
      <p:pic>
        <p:nvPicPr>
          <p:cNvPr id="254" name="图片 3"/>
          <p:cNvPicPr>
            <a:picLocks noChangeAspect="1"/>
          </p:cNvPicPr>
          <p:nvPr/>
        </p:nvPicPr>
        <p:blipFill>
          <a:blip r:embed="rId8"/>
          <a:stretch>
            <a:fillRect/>
          </a:stretch>
        </p:blipFill>
        <p:spPr>
          <a:xfrm>
            <a:off x="1772285" y="3611245"/>
            <a:ext cx="1507490" cy="1216025"/>
          </a:xfrm>
          <a:prstGeom prst="rect">
            <a:avLst/>
          </a:prstGeom>
          <a:noFill/>
          <a:ln>
            <a:noFill/>
          </a:ln>
        </p:spPr>
      </p:pic>
      <p:pic>
        <p:nvPicPr>
          <p:cNvPr id="249" name="图片 2"/>
          <p:cNvPicPr>
            <a:picLocks noChangeAspect="1"/>
          </p:cNvPicPr>
          <p:nvPr/>
        </p:nvPicPr>
        <p:blipFill>
          <a:blip r:embed="rId9"/>
          <a:stretch>
            <a:fillRect/>
          </a:stretch>
        </p:blipFill>
        <p:spPr>
          <a:xfrm>
            <a:off x="3331845" y="3622040"/>
            <a:ext cx="978535" cy="1205230"/>
          </a:xfrm>
          <a:prstGeom prst="rect">
            <a:avLst/>
          </a:prstGeom>
          <a:noFill/>
          <a:ln>
            <a:noFill/>
          </a:ln>
        </p:spPr>
      </p:pic>
      <p:pic>
        <p:nvPicPr>
          <p:cNvPr id="3" name="图片 2"/>
          <p:cNvPicPr>
            <a:picLocks noChangeAspect="1"/>
          </p:cNvPicPr>
          <p:nvPr/>
        </p:nvPicPr>
        <p:blipFill>
          <a:blip r:embed="rId10"/>
          <a:stretch>
            <a:fillRect/>
          </a:stretch>
        </p:blipFill>
        <p:spPr>
          <a:xfrm>
            <a:off x="6518910" y="3889375"/>
            <a:ext cx="1303655" cy="1108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7.1</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9913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标签</a:t>
            </a:r>
            <a:r>
              <a:rPr lang="zh-CN" altLang="en-US" dirty="0">
                <a:solidFill>
                  <a:schemeClr val="accent2">
                    <a:lumMod val="75000"/>
                  </a:schemeClr>
                </a:solidFill>
                <a:latin typeface="+mj-ea"/>
                <a:ea typeface="+mj-ea"/>
              </a:rPr>
              <a:t>文本多级</a:t>
            </a:r>
            <a:r>
              <a:rPr lang="zh-CN" altLang="en-US" dirty="0">
                <a:solidFill>
                  <a:schemeClr val="accent2">
                    <a:lumMod val="75000"/>
                  </a:schemeClr>
                </a:solidFill>
                <a:latin typeface="+mj-ea"/>
                <a:ea typeface="+mj-ea"/>
              </a:rPr>
              <a:t>分类</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92902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墙体识别方法</a:t>
            </a:r>
            <a:r>
              <a:rPr lang="zh-CN" altLang="en-US" sz="2000" dirty="0" smtClean="0">
                <a:solidFill>
                  <a:schemeClr val="tx1">
                    <a:lumMod val="65000"/>
                    <a:lumOff val="35000"/>
                  </a:schemeClr>
                </a:solidFill>
                <a:latin typeface="+mj-ea"/>
                <a:ea typeface="+mj-ea"/>
                <a:sym typeface="+mn-ea"/>
              </a:rPr>
              <a:t>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45478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文献</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Automatic reconstruction of semantic 3D models from 2D floor plans                                                        ICMVA 2023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图像处理思路：开运算去噪、高斯平滑处理、闭运算填充墙内小孔、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Canny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算子提取边缘、霍夫变换查找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轮廓直线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墙段：最小外接矩形计算倾斜角度，转换成水平墙段</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数据集：CubiCasa5k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文献对比实验中经常出现的分割算法</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DeepLabV3+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PSPNet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HRNetV2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022215" y="844550"/>
            <a:ext cx="3967480" cy="1195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12.5</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996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墙体标注数据生成</a:t>
            </a:r>
            <a:r>
              <a:rPr lang="zh-CN" altLang="en-US" dirty="0">
                <a:solidFill>
                  <a:schemeClr val="accent2">
                    <a:lumMod val="75000"/>
                  </a:schemeClr>
                </a:solidFill>
                <a:latin typeface="+mj-ea"/>
                <a:ea typeface="+mj-ea"/>
              </a:rPr>
              <a:t>策略</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934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257675" y="2890520"/>
            <a:ext cx="2979420" cy="485775"/>
          </a:xfrm>
          <a:prstGeom prst="rect">
            <a:avLst/>
          </a:prstGeom>
          <a:noFill/>
        </p:spPr>
        <p:txBody>
          <a:bodyPr wrap="square" rtlCol="0">
            <a:noAutofit/>
          </a:bodyPr>
          <a:p>
            <a:r>
              <a:rPr lang="zh-CN" altLang="en-US" dirty="0">
                <a:solidFill>
                  <a:schemeClr val="accent2">
                    <a:lumMod val="75000"/>
                  </a:schemeClr>
                </a:solidFill>
                <a:latin typeface="+mj-ea"/>
                <a:ea typeface="+mj-ea"/>
              </a:rPr>
              <a:t>开源方法</a:t>
            </a:r>
            <a:r>
              <a:rPr lang="zh-CN" altLang="en-US" dirty="0">
                <a:solidFill>
                  <a:schemeClr val="accent2">
                    <a:lumMod val="75000"/>
                  </a:schemeClr>
                </a:solidFill>
                <a:latin typeface="+mj-ea"/>
                <a:ea typeface="+mj-ea"/>
              </a:rPr>
              <a:t>调研</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619235" y="2828188"/>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墙体标注数据生成</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生成可以人工校对墙体区域标注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固定</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像素比例重新</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固定打印像素比：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 mm / px</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，根据实际尺寸计算缩放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缩放并输出为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png</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墙线到墙体区域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形态学开运算封闭墙体双线区域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形态学闭运算滤除墙间游离线</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可编辑</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多边形标注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findContour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函数提取各区域轮廓点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通过轮廓周长动态调整参数进行多边形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拟合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整理输出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labelme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可编辑多边形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descr="(T3) 12#楼105户型平面图（镜像）-2"/>
          <p:cNvPicPr>
            <a:picLocks noChangeAspect="1"/>
          </p:cNvPicPr>
          <p:nvPr/>
        </p:nvPicPr>
        <p:blipFill>
          <a:blip r:embed="rId2"/>
          <a:srcRect l="14200" t="20153" r="37116" b="23536"/>
          <a:stretch>
            <a:fillRect/>
          </a:stretch>
        </p:blipFill>
        <p:spPr>
          <a:xfrm>
            <a:off x="3670300" y="752475"/>
            <a:ext cx="1663065" cy="1539240"/>
          </a:xfrm>
          <a:prstGeom prst="rect">
            <a:avLst/>
          </a:prstGeom>
        </p:spPr>
      </p:pic>
      <p:pic>
        <p:nvPicPr>
          <p:cNvPr id="7" name="图片 6"/>
          <p:cNvPicPr>
            <a:picLocks noChangeAspect="1"/>
          </p:cNvPicPr>
          <p:nvPr/>
        </p:nvPicPr>
        <p:blipFill>
          <a:blip r:embed="rId3"/>
          <a:srcRect l="16134" t="21917" r="37776" b="23591"/>
          <a:stretch>
            <a:fillRect/>
          </a:stretch>
        </p:blipFill>
        <p:spPr>
          <a:xfrm>
            <a:off x="5586095" y="752475"/>
            <a:ext cx="1606550" cy="1520190"/>
          </a:xfrm>
          <a:prstGeom prst="rect">
            <a:avLst/>
          </a:prstGeom>
        </p:spPr>
      </p:pic>
      <p:pic>
        <p:nvPicPr>
          <p:cNvPr id="8" name="图片 7"/>
          <p:cNvPicPr>
            <a:picLocks noChangeAspect="1"/>
          </p:cNvPicPr>
          <p:nvPr/>
        </p:nvPicPr>
        <p:blipFill>
          <a:blip r:embed="rId4"/>
          <a:srcRect l="16803" t="20777" r="38368" b="20915"/>
          <a:stretch>
            <a:fillRect/>
          </a:stretch>
        </p:blipFill>
        <p:spPr>
          <a:xfrm>
            <a:off x="7372985" y="752475"/>
            <a:ext cx="1442720" cy="1501775"/>
          </a:xfrm>
          <a:prstGeom prst="rect">
            <a:avLst/>
          </a:prstGeom>
        </p:spPr>
      </p:pic>
      <p:pic>
        <p:nvPicPr>
          <p:cNvPr id="3" name="图片 2"/>
          <p:cNvPicPr>
            <a:picLocks noChangeAspect="1"/>
          </p:cNvPicPr>
          <p:nvPr/>
        </p:nvPicPr>
        <p:blipFill>
          <a:blip r:embed="rId5"/>
          <a:stretch>
            <a:fillRect/>
          </a:stretch>
        </p:blipFill>
        <p:spPr>
          <a:xfrm>
            <a:off x="4316095" y="2515870"/>
            <a:ext cx="2182495" cy="2025015"/>
          </a:xfrm>
          <a:prstGeom prst="rect">
            <a:avLst/>
          </a:prstGeom>
        </p:spPr>
      </p:pic>
      <p:pic>
        <p:nvPicPr>
          <p:cNvPr id="5" name="图片 4"/>
          <p:cNvPicPr>
            <a:picLocks noChangeAspect="1"/>
          </p:cNvPicPr>
          <p:nvPr/>
        </p:nvPicPr>
        <p:blipFill>
          <a:blip r:embed="rId6"/>
          <a:stretch>
            <a:fillRect/>
          </a:stretch>
        </p:blipFill>
        <p:spPr>
          <a:xfrm>
            <a:off x="6707505" y="2515870"/>
            <a:ext cx="2240915" cy="2025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开源方法</a:t>
            </a:r>
            <a:r>
              <a:rPr lang="zh-CN" altLang="en-US" sz="2000" dirty="0" smtClean="0">
                <a:solidFill>
                  <a:schemeClr val="tx1">
                    <a:lumMod val="65000"/>
                    <a:lumOff val="35000"/>
                  </a:schemeClr>
                </a:solidFill>
                <a:latin typeface="+mj-ea"/>
                <a:ea typeface="+mj-ea"/>
                <a:sym typeface="+mn-ea"/>
              </a:rPr>
              <a:t>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5149215"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Vectorfloorseg</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Vectorfloorseg: Two-stream graph attention network for vectorized roughcast floorplan segmentation             CVPR 2023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提出一种矢量图语义分割策略，使用两流图神经网络分别对线段和分割区域进行处理，并设计了一种新的调制图注意层，将不同流间的异构信息融合在一起。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使用数据：CubiCasa-5k、R2V</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Multi-Unit Floor Plan Recognition and Reconstruction Using Improved Semantic Segmentation of Raster-Wise Floor Plans</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Arxiv 2024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提出了两种基于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MDA-Unet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MACU-Net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架构的逐像素分割方法，包括改进的跳过连接、注意机制。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完成语义像素分割、结构元素识别和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重建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565140" y="806450"/>
            <a:ext cx="3161030" cy="1590675"/>
          </a:xfrm>
          <a:prstGeom prst="rect">
            <a:avLst/>
          </a:prstGeom>
        </p:spPr>
      </p:pic>
      <p:pic>
        <p:nvPicPr>
          <p:cNvPr id="5" name="图片 4"/>
          <p:cNvPicPr>
            <a:picLocks noChangeAspect="1"/>
          </p:cNvPicPr>
          <p:nvPr/>
        </p:nvPicPr>
        <p:blipFill>
          <a:blip r:embed="rId3"/>
          <a:stretch>
            <a:fillRect/>
          </a:stretch>
        </p:blipFill>
        <p:spPr>
          <a:xfrm>
            <a:off x="2715260" y="3645535"/>
            <a:ext cx="3435350" cy="1228090"/>
          </a:xfrm>
          <a:prstGeom prst="rect">
            <a:avLst/>
          </a:prstGeom>
        </p:spPr>
      </p:pic>
      <p:pic>
        <p:nvPicPr>
          <p:cNvPr id="9" name="图片 8"/>
          <p:cNvPicPr>
            <a:picLocks noChangeAspect="1"/>
          </p:cNvPicPr>
          <p:nvPr/>
        </p:nvPicPr>
        <p:blipFill>
          <a:blip r:embed="rId4"/>
          <a:stretch>
            <a:fillRect/>
          </a:stretch>
        </p:blipFill>
        <p:spPr>
          <a:xfrm>
            <a:off x="6563995" y="3645535"/>
            <a:ext cx="1932940" cy="1220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11.21</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8675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墙线识别</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8052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57675" y="2890520"/>
            <a:ext cx="2979420" cy="485775"/>
          </a:xfrm>
          <a:prstGeom prst="rect">
            <a:avLst/>
          </a:prstGeom>
          <a:noFill/>
        </p:spPr>
        <p:txBody>
          <a:bodyPr wrap="square" rtlCol="0">
            <a:noAutofit/>
          </a:bodyPr>
          <a:p>
            <a:r>
              <a:rPr lang="zh-CN" altLang="en-US" dirty="0">
                <a:solidFill>
                  <a:schemeClr val="accent2">
                    <a:lumMod val="75000"/>
                  </a:schemeClr>
                </a:solidFill>
                <a:latin typeface="+mj-ea"/>
                <a:ea typeface="+mj-ea"/>
              </a:rPr>
              <a:t>前端页面完善并</a:t>
            </a:r>
            <a:r>
              <a:rPr lang="zh-CN" altLang="en-US" dirty="0">
                <a:solidFill>
                  <a:schemeClr val="accent2">
                    <a:lumMod val="75000"/>
                  </a:schemeClr>
                </a:solidFill>
                <a:latin typeface="+mj-ea"/>
                <a:ea typeface="+mj-ea"/>
              </a:rPr>
              <a:t>部署服务器</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9235" y="282818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墙线识别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路线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提取墙体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轮廓线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生成轮廓线掩膜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计算墙体区域（使用掩膜或多边形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路线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通过路线一生成墙区域数据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训练图像分割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485005" y="636905"/>
            <a:ext cx="3887470" cy="1669415"/>
          </a:xfrm>
          <a:prstGeom prst="rect">
            <a:avLst/>
          </a:prstGeom>
        </p:spPr>
      </p:pic>
      <p:pic>
        <p:nvPicPr>
          <p:cNvPr id="6" name="图片 5" descr="(T3) 12#楼105户型平面图（镜像）-2"/>
          <p:cNvPicPr>
            <a:picLocks noChangeAspect="1"/>
          </p:cNvPicPr>
          <p:nvPr/>
        </p:nvPicPr>
        <p:blipFill>
          <a:blip r:embed="rId3"/>
          <a:srcRect l="14200" t="20153" r="37116" b="23536"/>
          <a:stretch>
            <a:fillRect/>
          </a:stretch>
        </p:blipFill>
        <p:spPr>
          <a:xfrm>
            <a:off x="3372485" y="2606040"/>
            <a:ext cx="1663065" cy="1539240"/>
          </a:xfrm>
          <a:prstGeom prst="rect">
            <a:avLst/>
          </a:prstGeom>
        </p:spPr>
      </p:pic>
      <p:pic>
        <p:nvPicPr>
          <p:cNvPr id="7" name="图片 6"/>
          <p:cNvPicPr>
            <a:picLocks noChangeAspect="1"/>
          </p:cNvPicPr>
          <p:nvPr/>
        </p:nvPicPr>
        <p:blipFill>
          <a:blip r:embed="rId4"/>
          <a:srcRect l="16134" t="21917" r="37776" b="23591"/>
          <a:stretch>
            <a:fillRect/>
          </a:stretch>
        </p:blipFill>
        <p:spPr>
          <a:xfrm>
            <a:off x="5255260" y="2606040"/>
            <a:ext cx="1606550" cy="1520190"/>
          </a:xfrm>
          <a:prstGeom prst="rect">
            <a:avLst/>
          </a:prstGeom>
        </p:spPr>
      </p:pic>
      <p:pic>
        <p:nvPicPr>
          <p:cNvPr id="8" name="图片 7"/>
          <p:cNvPicPr>
            <a:picLocks noChangeAspect="1"/>
          </p:cNvPicPr>
          <p:nvPr/>
        </p:nvPicPr>
        <p:blipFill>
          <a:blip r:embed="rId5"/>
          <a:srcRect l="16803" t="20777" r="38368" b="20915"/>
          <a:stretch>
            <a:fillRect/>
          </a:stretch>
        </p:blipFill>
        <p:spPr>
          <a:xfrm>
            <a:off x="7081520" y="2606040"/>
            <a:ext cx="1442720" cy="150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墙线识别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墙线规则提取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墙体轮廓线可以全部提取，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存在非墙体游离线条干扰，需要在后续步骤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部分图纸墙体内内侧会有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墙体完成面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部分图纸门窗位置习惯性画一条墙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图层编辑不规范，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管道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线条标注到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485005" y="636905"/>
            <a:ext cx="3887470" cy="1669415"/>
          </a:xfrm>
          <a:prstGeom prst="rect">
            <a:avLst/>
          </a:prstGeom>
        </p:spPr>
      </p:pic>
      <p:pic>
        <p:nvPicPr>
          <p:cNvPr id="203" name="图片 1"/>
          <p:cNvPicPr>
            <a:picLocks noChangeAspect="1"/>
          </p:cNvPicPr>
          <p:nvPr/>
        </p:nvPicPr>
        <p:blipFill>
          <a:blip r:embed="rId3"/>
          <a:stretch>
            <a:fillRect/>
          </a:stretch>
        </p:blipFill>
        <p:spPr>
          <a:xfrm>
            <a:off x="638810" y="2009140"/>
            <a:ext cx="2080260" cy="778510"/>
          </a:xfrm>
          <a:prstGeom prst="rect">
            <a:avLst/>
          </a:prstGeom>
          <a:noFill/>
          <a:ln>
            <a:noFill/>
          </a:ln>
        </p:spPr>
      </p:pic>
      <p:pic>
        <p:nvPicPr>
          <p:cNvPr id="210" name="图片 2"/>
          <p:cNvPicPr>
            <a:picLocks noChangeAspect="1"/>
          </p:cNvPicPr>
          <p:nvPr/>
        </p:nvPicPr>
        <p:blipFill>
          <a:blip r:embed="rId4"/>
          <a:stretch>
            <a:fillRect/>
          </a:stretch>
        </p:blipFill>
        <p:spPr>
          <a:xfrm>
            <a:off x="3058160" y="2955290"/>
            <a:ext cx="1426845" cy="1014095"/>
          </a:xfrm>
          <a:prstGeom prst="rect">
            <a:avLst/>
          </a:prstGeom>
          <a:noFill/>
          <a:ln>
            <a:noFill/>
          </a:ln>
        </p:spPr>
      </p:pic>
      <p:pic>
        <p:nvPicPr>
          <p:cNvPr id="10" name="图片 9"/>
          <p:cNvPicPr>
            <a:picLocks noChangeAspect="1"/>
          </p:cNvPicPr>
          <p:nvPr/>
        </p:nvPicPr>
        <p:blipFill>
          <a:blip r:embed="rId5"/>
          <a:stretch>
            <a:fillRect/>
          </a:stretch>
        </p:blipFill>
        <p:spPr>
          <a:xfrm>
            <a:off x="638810" y="2955290"/>
            <a:ext cx="2079625" cy="984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墙线识别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墙线到墙区域处理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方法一：几何计算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整理墙线坐标列表，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构成坐标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轴图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dfs/bfs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在图中找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但由于墙线存在不闭合，游离线干扰环路效果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不理想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方法二：图像域处理尝试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输入墙线掩膜图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使用形态学开运算封闭墙体双线区域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使用形态学闭运算滤除墙间游离线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设定卷积核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通过图纸映射到图像比例动态确定卷积核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size = (d_mm / d_px) * k</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方法缺陷：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倾斜墙线不友好（为适应大多图纸水平垂直结构，选取矩形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卷积核）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实际图纸墙厚度差异，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80mm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500mm</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泛用性一般，实际测试只有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占比表现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img_0"/>
          <p:cNvPicPr>
            <a:picLocks noChangeAspect="1"/>
          </p:cNvPicPr>
          <p:nvPr/>
        </p:nvPicPr>
        <p:blipFill>
          <a:blip r:embed="rId2"/>
          <a:stretch>
            <a:fillRect/>
          </a:stretch>
        </p:blipFill>
        <p:spPr>
          <a:xfrm>
            <a:off x="4586605" y="636905"/>
            <a:ext cx="1968500" cy="1574800"/>
          </a:xfrm>
          <a:prstGeom prst="rect">
            <a:avLst/>
          </a:prstGeom>
        </p:spPr>
      </p:pic>
      <p:pic>
        <p:nvPicPr>
          <p:cNvPr id="6" name="图片 5" descr="img_closing"/>
          <p:cNvPicPr>
            <a:picLocks noChangeAspect="1"/>
          </p:cNvPicPr>
          <p:nvPr/>
        </p:nvPicPr>
        <p:blipFill>
          <a:blip r:embed="rId3"/>
          <a:stretch>
            <a:fillRect/>
          </a:stretch>
        </p:blipFill>
        <p:spPr>
          <a:xfrm>
            <a:off x="6877050" y="636905"/>
            <a:ext cx="1967230" cy="1574800"/>
          </a:xfrm>
          <a:prstGeom prst="rect">
            <a:avLst/>
          </a:prstGeom>
        </p:spPr>
      </p:pic>
      <p:pic>
        <p:nvPicPr>
          <p:cNvPr id="7" name="图片 6" descr="img_opening2"/>
          <p:cNvPicPr>
            <a:picLocks noChangeAspect="1"/>
          </p:cNvPicPr>
          <p:nvPr/>
        </p:nvPicPr>
        <p:blipFill>
          <a:blip r:embed="rId4"/>
          <a:stretch>
            <a:fillRect/>
          </a:stretch>
        </p:blipFill>
        <p:spPr>
          <a:xfrm>
            <a:off x="4587240" y="2254250"/>
            <a:ext cx="1967865" cy="1574800"/>
          </a:xfrm>
          <a:prstGeom prst="rect">
            <a:avLst/>
          </a:prstGeom>
        </p:spPr>
      </p:pic>
      <p:pic>
        <p:nvPicPr>
          <p:cNvPr id="218" name="图片 5"/>
          <p:cNvPicPr>
            <a:picLocks noChangeAspect="1"/>
          </p:cNvPicPr>
          <p:nvPr/>
        </p:nvPicPr>
        <p:blipFill>
          <a:blip r:embed="rId5"/>
          <a:stretch>
            <a:fillRect/>
          </a:stretch>
        </p:blipFill>
        <p:spPr>
          <a:xfrm>
            <a:off x="6657340" y="2472055"/>
            <a:ext cx="1127760" cy="880745"/>
          </a:xfrm>
          <a:prstGeom prst="rect">
            <a:avLst/>
          </a:prstGeom>
          <a:noFill/>
          <a:ln>
            <a:noFill/>
          </a:ln>
        </p:spPr>
      </p:pic>
      <p:pic>
        <p:nvPicPr>
          <p:cNvPr id="219" name="图片 6"/>
          <p:cNvPicPr>
            <a:picLocks noChangeAspect="1"/>
          </p:cNvPicPr>
          <p:nvPr/>
        </p:nvPicPr>
        <p:blipFill>
          <a:blip r:embed="rId6"/>
          <a:stretch>
            <a:fillRect/>
          </a:stretch>
        </p:blipFill>
        <p:spPr>
          <a:xfrm>
            <a:off x="7887335" y="2341245"/>
            <a:ext cx="1129030" cy="1011555"/>
          </a:xfrm>
          <a:prstGeom prst="rect">
            <a:avLst/>
          </a:prstGeom>
          <a:noFill/>
          <a:ln>
            <a:noFill/>
          </a:ln>
        </p:spPr>
      </p:pic>
      <p:pic>
        <p:nvPicPr>
          <p:cNvPr id="209" name="图片 1"/>
          <p:cNvPicPr>
            <a:picLocks noChangeAspect="1"/>
          </p:cNvPicPr>
          <p:nvPr/>
        </p:nvPicPr>
        <p:blipFill>
          <a:blip r:embed="rId7"/>
          <a:stretch>
            <a:fillRect/>
          </a:stretch>
        </p:blipFill>
        <p:spPr>
          <a:xfrm>
            <a:off x="6964045" y="3581400"/>
            <a:ext cx="1584325" cy="12922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前端页面</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前端页面完善并</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同步服务器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上传页，可多选任务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数据库，存储任务列表，后台依次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执行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详情页，通过下拉框查看不同类型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处理结果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同步到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126865" y="707390"/>
            <a:ext cx="4186555" cy="1740535"/>
          </a:xfrm>
          <a:prstGeom prst="rect">
            <a:avLst/>
          </a:prstGeom>
        </p:spPr>
      </p:pic>
      <p:pic>
        <p:nvPicPr>
          <p:cNvPr id="5" name="图片 4"/>
          <p:cNvPicPr>
            <a:picLocks noChangeAspect="1"/>
          </p:cNvPicPr>
          <p:nvPr/>
        </p:nvPicPr>
        <p:blipFill>
          <a:blip r:embed="rId3"/>
          <a:stretch>
            <a:fillRect/>
          </a:stretch>
        </p:blipFill>
        <p:spPr>
          <a:xfrm>
            <a:off x="4104640" y="2571750"/>
            <a:ext cx="4208780" cy="1920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11.14</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墙线识别</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数据生成及</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张平面图图纸空间提取文本标签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23896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预先通过类别中典型关键词匹配标注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针对交叉重复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情况人工校对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标签文本特点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图元主体、修饰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修饰词中可能包含其它类型信息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标签：没有图元主体，信息描述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电气、给排水、暖通空调、消防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建筑结构、非图例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使用搜狗新闻预训练词向量将文本信息向量化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将数据集按照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7:2:1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差分训练集、验证集、测试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选用经典的文本分类算法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320155" y="650875"/>
            <a:ext cx="2372360" cy="4492625"/>
          </a:xfrm>
          <a:prstGeom prst="rect">
            <a:avLst/>
          </a:prstGeom>
        </p:spPr>
      </p:pic>
      <p:pic>
        <p:nvPicPr>
          <p:cNvPr id="8" name="图片 7"/>
          <p:cNvPicPr>
            <a:picLocks noChangeAspect="1"/>
          </p:cNvPicPr>
          <p:nvPr/>
        </p:nvPicPr>
        <p:blipFill>
          <a:blip r:embed="rId3"/>
          <a:stretch>
            <a:fillRect/>
          </a:stretch>
        </p:blipFill>
        <p:spPr>
          <a:xfrm>
            <a:off x="3395345" y="1151255"/>
            <a:ext cx="2726055" cy="771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a:t>
            </a:r>
            <a:r>
              <a:rPr lang="zh-CN" altLang="en-US" sz="2000" dirty="0" smtClean="0">
                <a:solidFill>
                  <a:schemeClr val="tx1">
                    <a:lumMod val="65000"/>
                    <a:lumOff val="35000"/>
                  </a:schemeClr>
                </a:solidFill>
                <a:latin typeface="+mj-ea"/>
                <a:ea typeface="+mj-ea"/>
                <a:sym typeface="+mn-ea"/>
              </a:rPr>
              <a:t>线识别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规则法提取墙线</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目标：生成图像分割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视口选定、类型筛选、去重、数据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与实际图纸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对照改进查找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2138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张解析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图像及识别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有误情况及</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多段线少一段情况，检查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Closed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属属性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墙体出现圆弧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椭圆类型，添加对应</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少数图纸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图案填充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使用线条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绘制的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078095" y="798195"/>
            <a:ext cx="3460115" cy="1697990"/>
          </a:xfrm>
          <a:prstGeom prst="rect">
            <a:avLst/>
          </a:prstGeom>
        </p:spPr>
      </p:pic>
      <p:pic>
        <p:nvPicPr>
          <p:cNvPr id="165" name="图片 3"/>
          <p:cNvPicPr>
            <a:picLocks noChangeAspect="1"/>
          </p:cNvPicPr>
          <p:nvPr/>
        </p:nvPicPr>
        <p:blipFill>
          <a:blip r:embed="rId3"/>
          <a:stretch>
            <a:fillRect/>
          </a:stretch>
        </p:blipFill>
        <p:spPr>
          <a:xfrm>
            <a:off x="5654675" y="2662555"/>
            <a:ext cx="2078990" cy="477520"/>
          </a:xfrm>
          <a:prstGeom prst="rect">
            <a:avLst/>
          </a:prstGeom>
          <a:noFill/>
          <a:ln>
            <a:noFill/>
          </a:ln>
        </p:spPr>
      </p:pic>
      <p:pic>
        <p:nvPicPr>
          <p:cNvPr id="188" name="图片 2"/>
          <p:cNvPicPr>
            <a:picLocks noChangeAspect="1"/>
          </p:cNvPicPr>
          <p:nvPr/>
        </p:nvPicPr>
        <p:blipFill>
          <a:blip r:embed="rId4"/>
          <a:stretch>
            <a:fillRect/>
          </a:stretch>
        </p:blipFill>
        <p:spPr>
          <a:xfrm>
            <a:off x="7399655" y="3242310"/>
            <a:ext cx="1138555" cy="842010"/>
          </a:xfrm>
          <a:prstGeom prst="rect">
            <a:avLst/>
          </a:prstGeom>
          <a:noFill/>
          <a:ln>
            <a:noFill/>
          </a:ln>
        </p:spPr>
      </p:pic>
      <p:pic>
        <p:nvPicPr>
          <p:cNvPr id="5" name="图片 4" descr="plan_1_Origin"/>
          <p:cNvPicPr>
            <a:picLocks noChangeAspect="1"/>
          </p:cNvPicPr>
          <p:nvPr/>
        </p:nvPicPr>
        <p:blipFill>
          <a:blip r:embed="rId5"/>
          <a:stretch>
            <a:fillRect/>
          </a:stretch>
        </p:blipFill>
        <p:spPr>
          <a:xfrm>
            <a:off x="173355" y="2795905"/>
            <a:ext cx="2506345" cy="2005330"/>
          </a:xfrm>
          <a:prstGeom prst="rect">
            <a:avLst/>
          </a:prstGeom>
        </p:spPr>
      </p:pic>
      <p:pic>
        <p:nvPicPr>
          <p:cNvPr id="9" name="图片 8" descr="plan_1_WallLine"/>
          <p:cNvPicPr>
            <a:picLocks noChangeAspect="1"/>
          </p:cNvPicPr>
          <p:nvPr/>
        </p:nvPicPr>
        <p:blipFill>
          <a:blip r:embed="rId6"/>
          <a:stretch>
            <a:fillRect/>
          </a:stretch>
        </p:blipFill>
        <p:spPr>
          <a:xfrm>
            <a:off x="2914015" y="2795905"/>
            <a:ext cx="2506345" cy="2005330"/>
          </a:xfrm>
          <a:prstGeom prst="rect">
            <a:avLst/>
          </a:prstGeom>
        </p:spPr>
      </p:pic>
      <p:pic>
        <p:nvPicPr>
          <p:cNvPr id="170" name="图片 8"/>
          <p:cNvPicPr>
            <a:picLocks noChangeAspect="1"/>
          </p:cNvPicPr>
          <p:nvPr/>
        </p:nvPicPr>
        <p:blipFill>
          <a:blip r:embed="rId7"/>
          <a:stretch>
            <a:fillRect/>
          </a:stretch>
        </p:blipFill>
        <p:spPr>
          <a:xfrm>
            <a:off x="5610860" y="3242310"/>
            <a:ext cx="1696720" cy="14198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a:t>
            </a:r>
            <a:r>
              <a:rPr lang="zh-CN" altLang="en-US" sz="2000" dirty="0" smtClean="0">
                <a:solidFill>
                  <a:schemeClr val="tx1">
                    <a:lumMod val="65000"/>
                    <a:lumOff val="35000"/>
                  </a:schemeClr>
                </a:solidFill>
                <a:latin typeface="+mj-ea"/>
                <a:ea typeface="+mj-ea"/>
                <a:sym typeface="+mn-ea"/>
              </a:rPr>
              <a:t>线识别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420745" cy="424878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生成数据集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将解析结果输出为图像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分割标注格式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labelme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工具编辑、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粗略校对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生成掩膜并尝试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根据标注信息生成图像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掩膜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送入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U-net模型训练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后续改进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查看训练收敛情况调整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考虑设计算法对标注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线条数据整理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墙体一般是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有厚度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双线，去除单独游离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数据集，转化为墙段多边形</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考虑墙识别的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评判标准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130675" y="723265"/>
            <a:ext cx="1208405" cy="1811020"/>
          </a:xfrm>
          <a:prstGeom prst="rect">
            <a:avLst/>
          </a:prstGeom>
        </p:spPr>
      </p:pic>
      <p:pic>
        <p:nvPicPr>
          <p:cNvPr id="6" name="图片 5"/>
          <p:cNvPicPr>
            <a:picLocks noChangeAspect="1"/>
          </p:cNvPicPr>
          <p:nvPr/>
        </p:nvPicPr>
        <p:blipFill>
          <a:blip r:embed="rId3"/>
          <a:stretch>
            <a:fillRect/>
          </a:stretch>
        </p:blipFill>
        <p:spPr>
          <a:xfrm>
            <a:off x="5986145" y="814705"/>
            <a:ext cx="2540000" cy="1757045"/>
          </a:xfrm>
          <a:prstGeom prst="rect">
            <a:avLst/>
          </a:prstGeom>
        </p:spPr>
      </p:pic>
      <p:pic>
        <p:nvPicPr>
          <p:cNvPr id="7" name="图片 6" descr="(T3) 12#楼105户型平面图（镜像）-2"/>
          <p:cNvPicPr>
            <a:picLocks noChangeAspect="1"/>
          </p:cNvPicPr>
          <p:nvPr/>
        </p:nvPicPr>
        <p:blipFill>
          <a:blip r:embed="rId4"/>
          <a:srcRect l="14742" t="20766" r="34663" b="22120"/>
          <a:stretch>
            <a:fillRect/>
          </a:stretch>
        </p:blipFill>
        <p:spPr>
          <a:xfrm>
            <a:off x="6388735" y="2794000"/>
            <a:ext cx="2074545" cy="1874520"/>
          </a:xfrm>
          <a:prstGeom prst="rect">
            <a:avLst/>
          </a:prstGeom>
        </p:spPr>
      </p:pic>
      <p:pic>
        <p:nvPicPr>
          <p:cNvPr id="8" name="图片 7" descr="(T3) 12#楼105户型平面图（镜像）-2"/>
          <p:cNvPicPr>
            <a:picLocks noChangeAspect="1"/>
          </p:cNvPicPr>
          <p:nvPr/>
        </p:nvPicPr>
        <p:blipFill>
          <a:blip r:embed="rId5"/>
          <a:srcRect l="15310" t="21309" r="36922" b="21556"/>
          <a:stretch>
            <a:fillRect/>
          </a:stretch>
        </p:blipFill>
        <p:spPr>
          <a:xfrm>
            <a:off x="3967480" y="2794000"/>
            <a:ext cx="1958975" cy="1874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11.7</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窗识别整体</a:t>
            </a:r>
            <a:r>
              <a:rPr lang="zh-CN" altLang="en-US" dirty="0">
                <a:solidFill>
                  <a:schemeClr val="accent2">
                    <a:lumMod val="75000"/>
                  </a:schemeClr>
                </a:solidFill>
                <a:latin typeface="+mj-ea"/>
                <a:ea typeface="+mj-ea"/>
              </a:rPr>
              <a:t>测试</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57675" y="30740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墙线识别</a:t>
            </a:r>
            <a:r>
              <a:rPr lang="zh-CN" altLang="en-US" dirty="0">
                <a:solidFill>
                  <a:schemeClr val="accent2">
                    <a:lumMod val="75000"/>
                  </a:schemeClr>
                </a:solidFill>
                <a:latin typeface="+mj-ea"/>
                <a:ea typeface="+mj-ea"/>
              </a:rPr>
              <a:t>规划</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9235" y="30117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窗识别整体</a:t>
            </a:r>
            <a:r>
              <a:rPr lang="zh-CN" altLang="en-US" sz="2000" dirty="0" smtClean="0">
                <a:solidFill>
                  <a:schemeClr val="tx1">
                    <a:lumMod val="65000"/>
                    <a:lumOff val="35000"/>
                  </a:schemeClr>
                </a:solidFill>
                <a:latin typeface="+mj-ea"/>
                <a:ea typeface="+mj-ea"/>
                <a:sym typeface="+mn-ea"/>
              </a:rPr>
              <a:t>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22402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检测效果</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个窗对象进行整体窗识别测试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规则法、两种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统计准确率和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准确率：预测为正例的样本中，真正正例的比例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召回率：所有真正的正例中，预测为正例的比例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572000" y="836295"/>
            <a:ext cx="3954145" cy="1735455"/>
          </a:xfrm>
          <a:prstGeom prst="rect">
            <a:avLst/>
          </a:prstGeom>
        </p:spPr>
      </p:pic>
      <p:graphicFrame>
        <p:nvGraphicFramePr>
          <p:cNvPr id="5" name="表格 4"/>
          <p:cNvGraphicFramePr/>
          <p:nvPr>
            <p:custDataLst>
              <p:tags r:id="rId3"/>
            </p:custDataLst>
          </p:nvPr>
        </p:nvGraphicFramePr>
        <p:xfrm>
          <a:off x="704215" y="2225040"/>
          <a:ext cx="2512695" cy="1367790"/>
        </p:xfrm>
        <a:graphic>
          <a:graphicData uri="http://schemas.openxmlformats.org/drawingml/2006/table">
            <a:tbl>
              <a:tblPr/>
              <a:tblGrid>
                <a:gridCol w="1038225"/>
                <a:gridCol w="717550"/>
                <a:gridCol w="756920"/>
              </a:tblGrid>
              <a:tr h="40957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a:latin typeface="Calibri" panose="020F0502020204030204"/>
                          <a:ea typeface="宋体" panose="02010600030101010101" pitchFamily="2" charset="-122"/>
                        </a:rPr>
                        <a:t>规则</a:t>
                      </a:r>
                      <a:r>
                        <a:rPr lang="zh-CN" altLang="en-US" sz="1200">
                          <a:latin typeface="Calibri" panose="020F0502020204030204"/>
                          <a:ea typeface="宋体" panose="02010600030101010101" pitchFamily="2" charset="-122"/>
                        </a:rPr>
                        <a:t>法</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0.922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sym typeface="+mn-ea"/>
                        </a:rPr>
                        <a:t>0.997</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en-US" altLang="zh-CN" sz="1200">
                          <a:latin typeface="Calibri" panose="020F0502020204030204"/>
                          <a:ea typeface="宋体" panose="02010600030101010101" pitchFamily="2" charset="-122"/>
                        </a:rPr>
                        <a:t>Y</a:t>
                      </a:r>
                      <a:r>
                        <a:rPr lang="en-US" altLang="zh-CN" sz="1200">
                          <a:latin typeface="Calibri" panose="020F0502020204030204"/>
                          <a:ea typeface="宋体" panose="02010600030101010101" pitchFamily="2" charset="-122"/>
                        </a:rPr>
                        <a:t>olov9c</a:t>
                      </a:r>
                      <a:endParaRPr lang="en-US" altLang="zh-CN"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0.973</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67</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409575">
                <a:tc>
                  <a:txBody>
                    <a:bodyPr/>
                    <a:p>
                      <a:pPr marL="0" indent="0" algn="l">
                        <a:spcBef>
                          <a:spcPts val="500"/>
                        </a:spcBef>
                        <a:spcAft>
                          <a:spcPts val="500"/>
                        </a:spcAft>
                      </a:pPr>
                      <a:r>
                        <a:rPr lang="en-US" altLang="zh-CN" sz="1200">
                          <a:latin typeface="Calibri" panose="020F0502020204030204"/>
                          <a:ea typeface="Calibri" panose="020F0502020204030204"/>
                        </a:rPr>
                        <a:t>Raster RCNN</a:t>
                      </a:r>
                      <a:endParaRPr lang="en-US" altLang="zh-CN" sz="1200">
                        <a:latin typeface="Calibri" panose="020F0502020204030204"/>
                        <a:ea typeface="Calibri" panose="020F0502020204030204"/>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0.949</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45</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bl>
          </a:graphicData>
        </a:graphic>
      </p:graphicFrame>
      <p:graphicFrame>
        <p:nvGraphicFramePr>
          <p:cNvPr id="6" name="表格 5"/>
          <p:cNvGraphicFramePr/>
          <p:nvPr>
            <p:custDataLst>
              <p:tags r:id="rId4"/>
            </p:custDataLst>
          </p:nvPr>
        </p:nvGraphicFramePr>
        <p:xfrm>
          <a:off x="704215" y="3902075"/>
          <a:ext cx="2698115" cy="971550"/>
        </p:xfrm>
        <a:graphic>
          <a:graphicData uri="http://schemas.openxmlformats.org/drawingml/2006/table">
            <a:tbl>
              <a:tblPr/>
              <a:tblGrid>
                <a:gridCol w="1114425"/>
                <a:gridCol w="770890"/>
                <a:gridCol w="812800"/>
              </a:tblGrid>
              <a:tr h="32194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57505">
                <a:tc>
                  <a:txBody>
                    <a:bodyPr/>
                    <a:p>
                      <a:pPr marL="0" indent="0" algn="l">
                        <a:spcBef>
                          <a:spcPts val="500"/>
                        </a:spcBef>
                        <a:spcAft>
                          <a:spcPts val="500"/>
                        </a:spcAft>
                      </a:pPr>
                      <a:r>
                        <a:rPr lang="zh-CN" altLang="en-US" sz="1200">
                          <a:latin typeface="Calibri" panose="020F0502020204030204"/>
                          <a:ea typeface="宋体" panose="02010600030101010101" pitchFamily="2" charset="-122"/>
                        </a:rPr>
                        <a:t>存在</a:t>
                      </a:r>
                      <a:r>
                        <a:rPr lang="zh-CN" altLang="en-US" sz="1200">
                          <a:latin typeface="Calibri" panose="020F0502020204030204"/>
                          <a:ea typeface="宋体" panose="02010600030101010101" pitchFamily="2" charset="-122"/>
                        </a:rPr>
                        <a:t>一种匹配</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0.982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sym typeface="+mn-ea"/>
                        </a:rPr>
                        <a:t>0.989</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92100">
                <a:tc>
                  <a:txBody>
                    <a:bodyPr/>
                    <a:p>
                      <a:pPr marL="0" indent="0" algn="l">
                        <a:spcBef>
                          <a:spcPts val="500"/>
                        </a:spcBef>
                        <a:spcAft>
                          <a:spcPts val="500"/>
                        </a:spcAft>
                      </a:pPr>
                      <a:r>
                        <a:rPr lang="zh-CN" altLang="en-US" sz="1200">
                          <a:latin typeface="Calibri" panose="020F0502020204030204"/>
                          <a:ea typeface="宋体" panose="02010600030101010101" pitchFamily="2" charset="-122"/>
                        </a:rPr>
                        <a:t>两种</a:t>
                      </a:r>
                      <a:r>
                        <a:rPr lang="zh-CN" altLang="en-US" sz="1200">
                          <a:latin typeface="Calibri" panose="020F0502020204030204"/>
                          <a:ea typeface="宋体" panose="02010600030101010101" pitchFamily="2" charset="-122"/>
                        </a:rPr>
                        <a:t>同时匹配</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0.993</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0.932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7" name="图片 6"/>
          <p:cNvPicPr>
            <a:picLocks noChangeAspect="1"/>
          </p:cNvPicPr>
          <p:nvPr/>
        </p:nvPicPr>
        <p:blipFill>
          <a:blip r:embed="rId5"/>
          <a:stretch>
            <a:fillRect/>
          </a:stretch>
        </p:blipFill>
        <p:spPr>
          <a:xfrm>
            <a:off x="4157980" y="2732405"/>
            <a:ext cx="1760220" cy="1287780"/>
          </a:xfrm>
          <a:prstGeom prst="rect">
            <a:avLst/>
          </a:prstGeom>
        </p:spPr>
      </p:pic>
      <p:pic>
        <p:nvPicPr>
          <p:cNvPr id="159" name="图片 2"/>
          <p:cNvPicPr>
            <a:picLocks noChangeAspect="1"/>
          </p:cNvPicPr>
          <p:nvPr/>
        </p:nvPicPr>
        <p:blipFill>
          <a:blip r:embed="rId6"/>
          <a:stretch>
            <a:fillRect/>
          </a:stretch>
        </p:blipFill>
        <p:spPr>
          <a:xfrm>
            <a:off x="6234430" y="2732405"/>
            <a:ext cx="1634490" cy="19265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有误情况</a:t>
            </a:r>
            <a:r>
              <a:rPr lang="zh-CN" altLang="en-US" sz="2000" dirty="0" smtClean="0">
                <a:solidFill>
                  <a:schemeClr val="tx1">
                    <a:lumMod val="65000"/>
                    <a:lumOff val="35000"/>
                  </a:schemeClr>
                </a:solidFill>
                <a:latin typeface="+mj-ea"/>
                <a:ea typeface="+mj-ea"/>
                <a:sym typeface="+mn-ea"/>
              </a:rPr>
              <a:t>示意</a:t>
            </a:r>
            <a:endParaRPr lang="zh-CN" altLang="en-US" sz="2000" dirty="0" smtClean="0">
              <a:solidFill>
                <a:schemeClr val="tx1">
                  <a:lumMod val="65000"/>
                  <a:lumOff val="35000"/>
                </a:schemeClr>
              </a:solidFill>
              <a:latin typeface="+mj-ea"/>
              <a:ea typeface="+mj-ea"/>
              <a:sym typeface="+mn-ea"/>
            </a:endParaRPr>
          </a:p>
        </p:txBody>
      </p:sp>
      <p:pic>
        <p:nvPicPr>
          <p:cNvPr id="162" name="图片 1"/>
          <p:cNvPicPr>
            <a:picLocks noChangeAspect="1"/>
          </p:cNvPicPr>
          <p:nvPr/>
        </p:nvPicPr>
        <p:blipFill>
          <a:blip r:embed="rId1"/>
          <a:stretch>
            <a:fillRect/>
          </a:stretch>
        </p:blipFill>
        <p:spPr>
          <a:xfrm>
            <a:off x="4217035" y="733425"/>
            <a:ext cx="4373245" cy="836295"/>
          </a:xfrm>
          <a:prstGeom prst="rect">
            <a:avLst/>
          </a:prstGeom>
          <a:noFill/>
          <a:ln>
            <a:noFill/>
          </a:ln>
        </p:spPr>
      </p:pic>
      <p:pic>
        <p:nvPicPr>
          <p:cNvPr id="105" name="图片 2"/>
          <p:cNvPicPr>
            <a:picLocks noChangeAspect="1"/>
          </p:cNvPicPr>
          <p:nvPr/>
        </p:nvPicPr>
        <p:blipFill>
          <a:blip r:embed="rId2"/>
          <a:stretch>
            <a:fillRect/>
          </a:stretch>
        </p:blipFill>
        <p:spPr>
          <a:xfrm>
            <a:off x="7499350" y="1715135"/>
            <a:ext cx="1090930" cy="2022475"/>
          </a:xfrm>
          <a:prstGeom prst="rect">
            <a:avLst/>
          </a:prstGeom>
          <a:noFill/>
          <a:ln>
            <a:noFill/>
          </a:ln>
        </p:spPr>
      </p:pic>
      <p:pic>
        <p:nvPicPr>
          <p:cNvPr id="156" name="图片 1"/>
          <p:cNvPicPr>
            <a:picLocks noChangeAspect="1"/>
          </p:cNvPicPr>
          <p:nvPr/>
        </p:nvPicPr>
        <p:blipFill>
          <a:blip r:embed="rId3"/>
          <a:stretch>
            <a:fillRect/>
          </a:stretch>
        </p:blipFill>
        <p:spPr>
          <a:xfrm>
            <a:off x="4217035" y="2130425"/>
            <a:ext cx="2178050" cy="13881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a:t>
            </a:r>
            <a:r>
              <a:rPr lang="zh-CN" altLang="en-US" sz="2000" dirty="0" smtClean="0">
                <a:solidFill>
                  <a:schemeClr val="tx1">
                    <a:lumMod val="65000"/>
                    <a:lumOff val="35000"/>
                  </a:schemeClr>
                </a:solidFill>
                <a:latin typeface="+mj-ea"/>
                <a:ea typeface="+mj-ea"/>
                <a:sym typeface="+mn-ea"/>
              </a:rPr>
              <a:t>识别规划</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图纸中墙体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组成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墙线、墙梁、完成面、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木条、栏杆、柱子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之前梁识别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遍历图元，根据层名、块名、所属块名字匹配填充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HatchLoop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填充轮廓，并提取坐标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Curve2d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存储曲线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类型二：BulgeVertex存储点集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打印视口，坐标映射到图形空间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标注，生成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思路规划</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在之前墙梁识别的基础上完善查找类型，得到墙识别规则法原型</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利用规则法生成墙线掩膜，人工</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算法整合</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661785" y="654685"/>
            <a:ext cx="1779270" cy="2093595"/>
          </a:xfrm>
          <a:prstGeom prst="rect">
            <a:avLst/>
          </a:prstGeom>
        </p:spPr>
      </p:pic>
      <p:pic>
        <p:nvPicPr>
          <p:cNvPr id="7" name="图片 6"/>
          <p:cNvPicPr>
            <a:picLocks noChangeAspect="1"/>
          </p:cNvPicPr>
          <p:nvPr/>
        </p:nvPicPr>
        <p:blipFill>
          <a:blip r:embed="rId3"/>
          <a:stretch>
            <a:fillRect/>
          </a:stretch>
        </p:blipFill>
        <p:spPr>
          <a:xfrm>
            <a:off x="4783455" y="649605"/>
            <a:ext cx="1617345" cy="2130425"/>
          </a:xfrm>
          <a:prstGeom prst="rect">
            <a:avLst/>
          </a:prstGeom>
        </p:spPr>
      </p:pic>
      <p:pic>
        <p:nvPicPr>
          <p:cNvPr id="4" name="图片 3"/>
          <p:cNvPicPr>
            <a:picLocks noChangeAspect="1"/>
          </p:cNvPicPr>
          <p:nvPr/>
        </p:nvPicPr>
        <p:blipFill>
          <a:blip r:embed="rId4"/>
          <a:srcRect r="27238"/>
          <a:stretch>
            <a:fillRect/>
          </a:stretch>
        </p:blipFill>
        <p:spPr>
          <a:xfrm>
            <a:off x="4371975" y="3021330"/>
            <a:ext cx="2028825" cy="1677670"/>
          </a:xfrm>
          <a:prstGeom prst="rect">
            <a:avLst/>
          </a:prstGeom>
        </p:spPr>
      </p:pic>
      <p:pic>
        <p:nvPicPr>
          <p:cNvPr id="8" name="图片 7"/>
          <p:cNvPicPr>
            <a:picLocks noChangeAspect="1"/>
          </p:cNvPicPr>
          <p:nvPr/>
        </p:nvPicPr>
        <p:blipFill>
          <a:blip r:embed="rId5"/>
          <a:srcRect l="4238" r="30474"/>
          <a:stretch>
            <a:fillRect/>
          </a:stretch>
        </p:blipFill>
        <p:spPr>
          <a:xfrm>
            <a:off x="6491605" y="3021330"/>
            <a:ext cx="1949450" cy="1710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前端页面设计</a:t>
            </a:r>
            <a:r>
              <a:rPr lang="zh-CN" altLang="en-US" dirty="0">
                <a:solidFill>
                  <a:schemeClr val="accent2">
                    <a:lumMod val="75000"/>
                  </a:schemeClr>
                </a:solidFill>
                <a:latin typeface="+mj-ea"/>
                <a:ea typeface="+mj-ea"/>
              </a:rPr>
              <a:t>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窗识别整体</a:t>
            </a:r>
            <a:r>
              <a:rPr lang="zh-CN" altLang="en-US" dirty="0">
                <a:solidFill>
                  <a:schemeClr val="accent2">
                    <a:lumMod val="75000"/>
                  </a:schemeClr>
                </a:solidFill>
                <a:latin typeface="+mj-ea"/>
                <a:ea typeface="+mj-ea"/>
              </a:rPr>
              <a:t>测试</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前端页面设计</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以用户任务为驱动，分为列表页、详情页、上传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任务列表页，图纸列表，缩略图、解析状态、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上传时间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任务详情页，动态看图，筛选查看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任务上传页，上传待解析图纸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及任务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将每个任务抽象为卡片分页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显示，加入缩略图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加入检索功能，标题关键词、任务类型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排序方式可选，时间降序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升序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界面显示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411345" y="685165"/>
            <a:ext cx="4351655" cy="1840230"/>
          </a:xfrm>
          <a:prstGeom prst="rect">
            <a:avLst/>
          </a:prstGeom>
        </p:spPr>
      </p:pic>
      <p:pic>
        <p:nvPicPr>
          <p:cNvPr id="6" name="图片 5"/>
          <p:cNvPicPr>
            <a:picLocks noChangeAspect="1"/>
          </p:cNvPicPr>
          <p:nvPr/>
        </p:nvPicPr>
        <p:blipFill>
          <a:blip r:embed="rId3"/>
          <a:stretch>
            <a:fillRect/>
          </a:stretch>
        </p:blipFill>
        <p:spPr>
          <a:xfrm>
            <a:off x="4408805" y="2625090"/>
            <a:ext cx="4353560" cy="2334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前端页面设计</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414395" cy="150558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任务详情</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优化各组件显示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布局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实现缩放、拖拽功能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监听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canvas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组件鼠标滚轮滚动、鼠标拖拽及释放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动态调整画布缩放比例、横纵坐标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偏移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动态绘制显示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2292350" y="2158365"/>
            <a:ext cx="6450965" cy="2816860"/>
          </a:xfrm>
          <a:prstGeom prst="rect">
            <a:avLst/>
          </a:prstGeom>
        </p:spPr>
      </p:pic>
      <p:sp>
        <p:nvSpPr>
          <p:cNvPr id="4" name="文本框 3"/>
          <p:cNvSpPr txBox="1"/>
          <p:nvPr>
            <p:custDataLst>
              <p:tags r:id="rId3"/>
            </p:custDataLst>
          </p:nvPr>
        </p:nvSpPr>
        <p:spPr>
          <a:xfrm>
            <a:off x="4294505" y="652780"/>
            <a:ext cx="4227830" cy="1505585"/>
          </a:xfrm>
          <a:prstGeom prst="rect">
            <a:avLst/>
          </a:prstGeom>
          <a:noFill/>
        </p:spPr>
        <p:txBody>
          <a:bodyPr wrap="square" rtlCol="0">
            <a:noAutofit/>
          </a:bodyPr>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大尺寸图像打印</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 To PDF.pc3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驱动打印为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594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420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PyMuPDF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工具调整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中缩放比，转为图像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实现任意大尺寸图像打印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放大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倍后打印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得到图像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16840 * 11910px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9.52M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10.2s</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窗识别整体</a:t>
            </a:r>
            <a:r>
              <a:rPr lang="zh-CN" altLang="en-US" sz="2000" dirty="0" smtClean="0">
                <a:solidFill>
                  <a:schemeClr val="tx1">
                    <a:lumMod val="65000"/>
                    <a:lumOff val="35000"/>
                  </a:schemeClr>
                </a:solidFill>
                <a:latin typeface="+mj-ea"/>
                <a:ea typeface="+mj-ea"/>
                <a:sym typeface="+mn-ea"/>
              </a:rPr>
              <a:t>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22402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检测效果</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个窗对象进行整体窗识别测试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两种算法（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，两种算法都命中，映射到规则提取对象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命中，映射到规则提取对象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，算法都没命中的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统计不同概率下的多线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窗命中率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组合线条、拆分线条情况缺少完善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处理思路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3" name="表格 2"/>
          <p:cNvGraphicFramePr/>
          <p:nvPr/>
        </p:nvGraphicFramePr>
        <p:xfrm>
          <a:off x="649605" y="2267585"/>
          <a:ext cx="2451100" cy="1117600"/>
        </p:xfrm>
        <a:graphic>
          <a:graphicData uri="http://schemas.openxmlformats.org/drawingml/2006/table">
            <a:tbl>
              <a:tblPr/>
              <a:tblGrid>
                <a:gridCol w="1130300"/>
                <a:gridCol w="1320800"/>
              </a:tblGrid>
              <a:tr h="27940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概率</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命中率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9400">
                <a:tc>
                  <a:txBody>
                    <a:bodyPr/>
                    <a:p>
                      <a:pPr marL="0" indent="0" algn="l">
                        <a:spcBef>
                          <a:spcPts val="500"/>
                        </a:spcBef>
                        <a:spcAft>
                          <a:spcPts val="500"/>
                        </a:spcAft>
                      </a:pPr>
                      <a:r>
                        <a:rPr lang="en-US" altLang="zh-CN" sz="1200">
                          <a:latin typeface="Calibri" panose="020F0502020204030204"/>
                          <a:ea typeface="Calibri" panose="020F0502020204030204"/>
                        </a:rPr>
                        <a:t>0.8</a:t>
                      </a:r>
                      <a:r>
                        <a:rPr lang="zh-CN" altLang="en-US" sz="1200">
                          <a:latin typeface="Calibri" panose="020F0502020204030204"/>
                          <a:ea typeface="宋体" panose="02010600030101010101" pitchFamily="2" charset="-122"/>
                        </a:rPr>
                        <a:t>以上</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97</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9400">
                <a:tc>
                  <a:txBody>
                    <a:bodyPr/>
                    <a:p>
                      <a:pPr marL="0" indent="0" algn="l">
                        <a:spcBef>
                          <a:spcPts val="500"/>
                        </a:spcBef>
                        <a:spcAft>
                          <a:spcPts val="500"/>
                        </a:spcAft>
                      </a:pPr>
                      <a:r>
                        <a:rPr lang="en-US" altLang="zh-CN" sz="1200">
                          <a:latin typeface="Calibri" panose="020F0502020204030204"/>
                          <a:ea typeface="Calibri" panose="020F0502020204030204"/>
                        </a:rPr>
                        <a:t>0.9</a:t>
                      </a:r>
                      <a:r>
                        <a:rPr lang="zh-CN" altLang="en-US" sz="1200">
                          <a:latin typeface="Calibri" panose="020F0502020204030204"/>
                          <a:ea typeface="宋体" panose="02010600030101010101" pitchFamily="2" charset="-122"/>
                        </a:rPr>
                        <a:t>以上</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89</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279400">
                <a:tc>
                  <a:txBody>
                    <a:bodyPr/>
                    <a:p>
                      <a:pPr marL="0" indent="0" algn="l">
                        <a:spcBef>
                          <a:spcPts val="500"/>
                        </a:spcBef>
                        <a:spcAft>
                          <a:spcPts val="500"/>
                        </a:spcAft>
                      </a:pPr>
                      <a:r>
                        <a:rPr lang="en-US" altLang="zh-CN" sz="1200">
                          <a:latin typeface="Calibri" panose="020F0502020204030204"/>
                          <a:ea typeface="Calibri" panose="020F0502020204030204"/>
                        </a:rPr>
                        <a:t>1.0</a:t>
                      </a:r>
                      <a:endParaRPr lang="en-US" altLang="zh-CN" sz="1200">
                        <a:latin typeface="Calibri" panose="020F0502020204030204"/>
                        <a:ea typeface="Calibri" panose="020F0502020204030204"/>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32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bl>
          </a:graphicData>
        </a:graphic>
      </p:graphicFrame>
      <p:pic>
        <p:nvPicPr>
          <p:cNvPr id="4" name="图片 3"/>
          <p:cNvPicPr>
            <a:picLocks noChangeAspect="1"/>
          </p:cNvPicPr>
          <p:nvPr/>
        </p:nvPicPr>
        <p:blipFill>
          <a:blip r:embed="rId2"/>
          <a:stretch>
            <a:fillRect/>
          </a:stretch>
        </p:blipFill>
        <p:spPr>
          <a:xfrm>
            <a:off x="4572000" y="836295"/>
            <a:ext cx="3954145" cy="1735455"/>
          </a:xfrm>
          <a:prstGeom prst="rect">
            <a:avLst/>
          </a:prstGeom>
        </p:spPr>
      </p:pic>
      <p:pic>
        <p:nvPicPr>
          <p:cNvPr id="105" name="图片 2"/>
          <p:cNvPicPr>
            <a:picLocks noChangeAspect="1"/>
          </p:cNvPicPr>
          <p:nvPr/>
        </p:nvPicPr>
        <p:blipFill>
          <a:blip r:embed="rId3"/>
          <a:stretch>
            <a:fillRect/>
          </a:stretch>
        </p:blipFill>
        <p:spPr>
          <a:xfrm>
            <a:off x="4572000" y="2803525"/>
            <a:ext cx="1090930" cy="20224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281805" cy="180721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TextRNN_Att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联合 Bi - LSTM 和 Attention 的混合神经网络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TextRCNN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BiLSTM</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池化，利用最大池化自动筛选出最重要的特征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bow</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bigram</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trigram</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深层金字塔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、残差连接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623560" y="636905"/>
            <a:ext cx="3058160" cy="2564130"/>
          </a:xfrm>
          <a:prstGeom prst="rect">
            <a:avLst/>
          </a:prstGeom>
        </p:spPr>
      </p:pic>
      <p:graphicFrame>
        <p:nvGraphicFramePr>
          <p:cNvPr id="4" name="表格 3"/>
          <p:cNvGraphicFramePr/>
          <p:nvPr>
            <p:custDataLst>
              <p:tags r:id="rId3"/>
            </p:custDataLst>
          </p:nvPr>
        </p:nvGraphicFramePr>
        <p:xfrm>
          <a:off x="492760" y="2444115"/>
          <a:ext cx="2875915" cy="1705610"/>
        </p:xfrm>
        <a:graphic>
          <a:graphicData uri="http://schemas.openxmlformats.org/drawingml/2006/table">
            <a:tbl>
              <a:tblPr/>
              <a:tblGrid>
                <a:gridCol w="1089025"/>
                <a:gridCol w="920750"/>
                <a:gridCol w="866140"/>
              </a:tblGrid>
              <a:tr h="34163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3528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TextRNN_Att</a:t>
                      </a:r>
                      <a:endParaRPr lang="en-US" altLang="zh-CN" sz="1200">
                        <a:solidFill>
                          <a:srgbClr val="000000"/>
                        </a:solidFill>
                        <a:latin typeface="宋体" panose="02010600030101010101" pitchFamily="2" charset="-122"/>
                        <a:ea typeface="宋体" panose="02010600030101010101" pitchFamily="2" charset="-122"/>
                        <a:sym typeface="+mn-ea"/>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98.44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99.22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99.53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99.88</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99.85</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5" name="文本框 4"/>
          <p:cNvSpPr txBox="1"/>
          <p:nvPr/>
        </p:nvSpPr>
        <p:spPr>
          <a:xfrm>
            <a:off x="3896360" y="3335655"/>
            <a:ext cx="3399155" cy="1260475"/>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出错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少数类别数据量不够充分（如建筑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材料）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人工标注校对存在疏漏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用训练好的模型重新校对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一遍训练数据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多独立模型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投票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6942455" y="3603625"/>
            <a:ext cx="1864995" cy="922655"/>
          </a:xfrm>
          <a:prstGeom prst="rect">
            <a:avLst/>
          </a:prstGeom>
        </p:spPr>
      </p:pic>
      <p:sp>
        <p:nvSpPr>
          <p:cNvPr id="9" name="文本框 8"/>
          <p:cNvSpPr txBox="1"/>
          <p:nvPr/>
        </p:nvSpPr>
        <p:spPr>
          <a:xfrm>
            <a:off x="395605" y="4149725"/>
            <a:ext cx="3399155" cy="860425"/>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应用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场景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对中进一步提取类别明确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利用图层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周围标注信息提取非图例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10.24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窗识别完善</a:t>
            </a:r>
            <a:r>
              <a:rPr lang="zh-CN" altLang="en-US" dirty="0">
                <a:solidFill>
                  <a:schemeClr val="accent2">
                    <a:lumMod val="75000"/>
                  </a:schemeClr>
                </a:solidFill>
                <a:latin typeface="+mj-ea"/>
                <a:ea typeface="+mj-ea"/>
              </a:rPr>
              <a:t>整合</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系统前端</a:t>
            </a:r>
            <a:r>
              <a:rPr lang="zh-CN" altLang="en-US" dirty="0">
                <a:solidFill>
                  <a:schemeClr val="accent2">
                    <a:lumMod val="75000"/>
                  </a:schemeClr>
                </a:solidFill>
                <a:latin typeface="+mj-ea"/>
                <a:ea typeface="+mj-ea"/>
              </a:rPr>
              <a:t>设计</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窗识别完善</a:t>
            </a:r>
            <a:r>
              <a:rPr lang="zh-CN" altLang="en-US" sz="2000" dirty="0" smtClean="0">
                <a:solidFill>
                  <a:schemeClr val="tx1">
                    <a:lumMod val="65000"/>
                    <a:lumOff val="35000"/>
                  </a:schemeClr>
                </a:solidFill>
                <a:latin typeface="+mj-ea"/>
                <a:ea typeface="+mj-ea"/>
                <a:sym typeface="+mn-ea"/>
              </a:rPr>
              <a:t>整合</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规则处理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测试调整规则法参数，间距阈值，长宽</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筛选阈值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多检成类似推拉门处理，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判定有重叠且某方向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窗识别整合到系统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设定规则法和学习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法容许对照规则，交并比判定阈值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编写窗识别算法接口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任务前端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856480" y="682625"/>
            <a:ext cx="3789680" cy="1663065"/>
          </a:xfrm>
          <a:prstGeom prst="rect">
            <a:avLst/>
          </a:prstGeom>
        </p:spPr>
      </p:pic>
      <p:pic>
        <p:nvPicPr>
          <p:cNvPr id="9" name="图片 8"/>
          <p:cNvPicPr>
            <a:picLocks noChangeAspect="1"/>
          </p:cNvPicPr>
          <p:nvPr/>
        </p:nvPicPr>
        <p:blipFill>
          <a:blip r:embed="rId3"/>
          <a:stretch>
            <a:fillRect/>
          </a:stretch>
        </p:blipFill>
        <p:spPr>
          <a:xfrm>
            <a:off x="6714490" y="3366135"/>
            <a:ext cx="1931670" cy="1402715"/>
          </a:xfrm>
          <a:prstGeom prst="rect">
            <a:avLst/>
          </a:prstGeom>
        </p:spPr>
      </p:pic>
      <p:pic>
        <p:nvPicPr>
          <p:cNvPr id="10" name="图片 9"/>
          <p:cNvPicPr>
            <a:picLocks noChangeAspect="1"/>
          </p:cNvPicPr>
          <p:nvPr/>
        </p:nvPicPr>
        <p:blipFill>
          <a:blip r:embed="rId4"/>
          <a:stretch>
            <a:fillRect/>
          </a:stretch>
        </p:blipFill>
        <p:spPr>
          <a:xfrm>
            <a:off x="5231130" y="2423160"/>
            <a:ext cx="1691005" cy="708660"/>
          </a:xfrm>
          <a:prstGeom prst="rect">
            <a:avLst/>
          </a:prstGeom>
        </p:spPr>
      </p:pic>
      <p:pic>
        <p:nvPicPr>
          <p:cNvPr id="11" name="图片 3"/>
          <p:cNvPicPr>
            <a:picLocks noChangeAspect="1"/>
          </p:cNvPicPr>
          <p:nvPr/>
        </p:nvPicPr>
        <p:blipFill>
          <a:blip r:embed="rId5"/>
          <a:stretch>
            <a:fillRect/>
          </a:stretch>
        </p:blipFill>
        <p:spPr>
          <a:xfrm>
            <a:off x="7141210" y="2423160"/>
            <a:ext cx="1504950" cy="800100"/>
          </a:xfrm>
          <a:prstGeom prst="rect">
            <a:avLst/>
          </a:prstGeom>
          <a:noFill/>
          <a:ln>
            <a:noFill/>
          </a:ln>
        </p:spPr>
      </p:pic>
      <p:pic>
        <p:nvPicPr>
          <p:cNvPr id="12" name="图片 11"/>
          <p:cNvPicPr>
            <a:picLocks noChangeAspect="1"/>
          </p:cNvPicPr>
          <p:nvPr/>
        </p:nvPicPr>
        <p:blipFill>
          <a:blip r:embed="rId6"/>
          <a:stretch>
            <a:fillRect/>
          </a:stretch>
        </p:blipFill>
        <p:spPr>
          <a:xfrm>
            <a:off x="321945" y="2903855"/>
            <a:ext cx="4690110" cy="1798955"/>
          </a:xfrm>
          <a:prstGeom prst="rect">
            <a:avLst/>
          </a:prstGeom>
        </p:spPr>
      </p:pic>
      <p:pic>
        <p:nvPicPr>
          <p:cNvPr id="98" name="图片 1"/>
          <p:cNvPicPr>
            <a:picLocks noChangeAspect="1"/>
          </p:cNvPicPr>
          <p:nvPr/>
        </p:nvPicPr>
        <p:blipFill>
          <a:blip r:embed="rId7"/>
          <a:stretch>
            <a:fillRect/>
          </a:stretch>
        </p:blipFill>
        <p:spPr>
          <a:xfrm>
            <a:off x="5435600" y="3366135"/>
            <a:ext cx="1174115" cy="6654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窗识别系统前端</a:t>
            </a:r>
            <a:r>
              <a:rPr lang="zh-CN" altLang="en-US" sz="2000" dirty="0" smtClean="0">
                <a:solidFill>
                  <a:schemeClr val="tx1">
                    <a:lumMod val="65000"/>
                    <a:lumOff val="35000"/>
                  </a:schemeClr>
                </a:solidFill>
                <a:latin typeface="+mj-ea"/>
                <a:ea typeface="+mj-ea"/>
                <a:sym typeface="+mn-ea"/>
              </a:rPr>
              <a:t>设计</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参考项目：唯杰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地图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https://vjmap.com/app/visual/#/</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仅前端页面开源，后端图纸解析无法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注册登录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图纸列表页，图纸列表，缩略图、解析状态、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上传时间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图纸详情页，矢量地图，门识别、窗识别等统计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图纸上传页，图纸上传、生成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自定义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图纸矢量数据生成尝试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思路：https://zhuanlan.zhihu.com/p/648529285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格式，ODAFileConverter</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geojson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gdal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地理空间处理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前端解析并绘制矢量数据，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maptalks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字符乱码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部分几何对象解析缺失，测试17774对象中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个出现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566285" y="722630"/>
            <a:ext cx="2381250" cy="2157095"/>
          </a:xfrm>
          <a:prstGeom prst="rect">
            <a:avLst/>
          </a:prstGeom>
        </p:spPr>
      </p:pic>
      <p:pic>
        <p:nvPicPr>
          <p:cNvPr id="8" name="图片 7"/>
          <p:cNvPicPr>
            <a:picLocks noChangeAspect="1"/>
          </p:cNvPicPr>
          <p:nvPr/>
        </p:nvPicPr>
        <p:blipFill>
          <a:blip r:embed="rId3"/>
          <a:stretch>
            <a:fillRect/>
          </a:stretch>
        </p:blipFill>
        <p:spPr>
          <a:xfrm>
            <a:off x="4566285" y="3012440"/>
            <a:ext cx="3846830" cy="1804035"/>
          </a:xfrm>
          <a:prstGeom prst="rect">
            <a:avLst/>
          </a:prstGeom>
        </p:spPr>
      </p:pic>
      <p:pic>
        <p:nvPicPr>
          <p:cNvPr id="141" name="图片 1"/>
          <p:cNvPicPr>
            <a:picLocks noChangeAspect="1"/>
          </p:cNvPicPr>
          <p:nvPr/>
        </p:nvPicPr>
        <p:blipFill>
          <a:blip r:embed="rId4"/>
          <a:srcRect r="33770" b="-11756"/>
          <a:stretch>
            <a:fillRect/>
          </a:stretch>
        </p:blipFill>
        <p:spPr>
          <a:xfrm>
            <a:off x="636905" y="4274185"/>
            <a:ext cx="3504565" cy="4851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窗识别完善</a:t>
            </a:r>
            <a:r>
              <a:rPr lang="zh-CN" altLang="en-US" sz="2000" dirty="0" smtClean="0">
                <a:solidFill>
                  <a:schemeClr val="tx1">
                    <a:lumMod val="65000"/>
                    <a:lumOff val="35000"/>
                  </a:schemeClr>
                </a:solidFill>
                <a:latin typeface="+mj-ea"/>
                <a:ea typeface="+mj-ea"/>
                <a:sym typeface="+mn-ea"/>
              </a:rPr>
              <a:t>整合</a:t>
            </a:r>
            <a:endParaRPr lang="zh-CN" altLang="en-US" sz="2000" dirty="0" smtClean="0">
              <a:solidFill>
                <a:schemeClr val="tx1">
                  <a:lumMod val="65000"/>
                  <a:lumOff val="35000"/>
                </a:schemeClr>
              </a:solidFill>
              <a:latin typeface="+mj-ea"/>
              <a:ea typeface="+mj-ea"/>
              <a:sym typeface="+mn-ea"/>
            </a:endParaRPr>
          </a:p>
        </p:txBody>
      </p:sp>
      <p:pic>
        <p:nvPicPr>
          <p:cNvPr id="105" name="图片 2"/>
          <p:cNvPicPr>
            <a:picLocks noChangeAspect="1"/>
          </p:cNvPicPr>
          <p:nvPr/>
        </p:nvPicPr>
        <p:blipFill>
          <a:blip r:embed="rId1"/>
          <a:stretch>
            <a:fillRect/>
          </a:stretch>
        </p:blipFill>
        <p:spPr>
          <a:xfrm>
            <a:off x="7361555" y="869950"/>
            <a:ext cx="1149350" cy="21304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10.17</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en-US" altLang="zh-CN" dirty="0">
                <a:solidFill>
                  <a:schemeClr val="accent2">
                    <a:lumMod val="75000"/>
                  </a:schemeClr>
                </a:solidFill>
                <a:latin typeface="+mj-ea"/>
                <a:ea typeface="+mj-ea"/>
              </a:rPr>
              <a:t>bnrc</a:t>
            </a:r>
            <a:r>
              <a:rPr lang="zh-CN" altLang="en-US" dirty="0">
                <a:solidFill>
                  <a:schemeClr val="accent2">
                    <a:lumMod val="75000"/>
                  </a:schemeClr>
                </a:solidFill>
                <a:latin typeface="+mj-ea"/>
                <a:ea typeface="+mj-ea"/>
              </a:rPr>
              <a:t>系统部署</a:t>
            </a:r>
            <a:r>
              <a:rPr lang="zh-CN" altLang="en-US" dirty="0">
                <a:solidFill>
                  <a:schemeClr val="accent2">
                    <a:lumMod val="75000"/>
                  </a:schemeClr>
                </a:solidFill>
                <a:latin typeface="+mj-ea"/>
                <a:ea typeface="+mj-ea"/>
              </a:rPr>
              <a:t>完成</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a:t>
            </a:r>
            <a:r>
              <a:rPr lang="zh-CN" altLang="en-US" dirty="0">
                <a:solidFill>
                  <a:schemeClr val="accent2">
                    <a:lumMod val="75000"/>
                  </a:schemeClr>
                </a:solidFill>
                <a:latin typeface="+mj-ea"/>
                <a:ea typeface="+mj-ea"/>
              </a:rPr>
              <a:t>识别推进</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系统部署</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将集中在本地的算法环境分模块部署在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Bnrc服务器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是否完成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后端环境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深度学习、图像处理库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迁移虚拟机、配置虚拟机网络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Windows Server虚拟机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（运行在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 VMware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安装图形打印驱动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安装天正建筑插件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整体测试调通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3538855" y="1228090"/>
            <a:ext cx="4514215" cy="3634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分块策略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将大户型图分区打印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成不同部分分别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普通户型图纸（长宽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米以内）</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大户型图纸（长宽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以实际尺度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米进行分块，设定重叠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裁剪对象处理策略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论文：You Only Look Twice: Rapid Multi-Scale Object Detection In Satellite Imagery</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设定重叠区域、边界框合并、多尺度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由于实际图纸中窗长度范围变化较大，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0.5m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将重叠区域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法与边界框合并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法结合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标注整合策略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每个分块图记录自己原始户型图中的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位置，映射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模块标注整合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通过视口坐标映射到模型空间与规则查找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899025" y="731520"/>
            <a:ext cx="3675380" cy="1642745"/>
          </a:xfrm>
          <a:prstGeom prst="rect">
            <a:avLst/>
          </a:prstGeom>
        </p:spPr>
      </p:pic>
      <p:pic>
        <p:nvPicPr>
          <p:cNvPr id="6" name="图片 5"/>
          <p:cNvPicPr>
            <a:picLocks noChangeAspect="1"/>
          </p:cNvPicPr>
          <p:nvPr/>
        </p:nvPicPr>
        <p:blipFill>
          <a:blip r:embed="rId3"/>
          <a:stretch>
            <a:fillRect/>
          </a:stretch>
        </p:blipFill>
        <p:spPr>
          <a:xfrm>
            <a:off x="6512560" y="3054985"/>
            <a:ext cx="2508885" cy="914400"/>
          </a:xfrm>
          <a:prstGeom prst="rect">
            <a:avLst/>
          </a:prstGeom>
        </p:spPr>
      </p:pic>
      <p:pic>
        <p:nvPicPr>
          <p:cNvPr id="7" name="图片 6" descr="tmp2-res"/>
          <p:cNvPicPr>
            <a:picLocks noChangeAspect="1"/>
          </p:cNvPicPr>
          <p:nvPr/>
        </p:nvPicPr>
        <p:blipFill>
          <a:blip r:embed="rId4"/>
          <a:stretch>
            <a:fillRect/>
          </a:stretch>
        </p:blipFill>
        <p:spPr>
          <a:xfrm>
            <a:off x="4572000" y="2468880"/>
            <a:ext cx="1854835" cy="1854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窗识别整体测试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挑选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中表现最好的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张户型图纸，进行整体目标检测测试，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统计实际多线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窗命中率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后续与规则法结合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8" name="表格 7"/>
          <p:cNvGraphicFramePr/>
          <p:nvPr/>
        </p:nvGraphicFramePr>
        <p:xfrm>
          <a:off x="665480" y="1588770"/>
          <a:ext cx="2451100" cy="1397000"/>
        </p:xfrm>
        <a:graphic>
          <a:graphicData uri="http://schemas.openxmlformats.org/drawingml/2006/table">
            <a:tbl>
              <a:tblPr/>
              <a:tblGrid>
                <a:gridCol w="1130300"/>
                <a:gridCol w="1320800"/>
              </a:tblGrid>
              <a:tr h="279400">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算法</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命中率</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4F81BD"/>
                    </a:solidFill>
                  </a:tcPr>
                </a:tc>
              </a:tr>
              <a:tr h="279400">
                <a:tc>
                  <a:txBody>
                    <a:bodyPr/>
                    <a:p>
                      <a:pPr marL="0" indent="0" algn="l">
                        <a:spcBef>
                          <a:spcPts val="500"/>
                        </a:spcBef>
                        <a:spcAft>
                          <a:spcPts val="500"/>
                        </a:spcAft>
                      </a:pPr>
                      <a:r>
                        <a:rPr lang="zh-CN" altLang="en-US" sz="1200">
                          <a:latin typeface="Calibri" panose="020F0502020204030204"/>
                          <a:ea typeface="宋体" panose="02010600030101010101" pitchFamily="2" charset="-122"/>
                        </a:rPr>
                        <a:t>整体</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89</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r>
              <a:tr h="279400">
                <a:tc>
                  <a:txBody>
                    <a:bodyPr/>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Yolov9c</a:t>
                      </a:r>
                      <a:endParaRPr lang="en-US" altLang="zh-CN" sz="1200">
                        <a:solidFill>
                          <a:srgbClr val="000000"/>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67</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r>
              <a:tr h="279400">
                <a:tc>
                  <a:txBody>
                    <a:bodyPr/>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FasterRCNN</a:t>
                      </a:r>
                      <a:endParaRPr lang="en-US" altLang="zh-CN" sz="1200">
                        <a:solidFill>
                          <a:srgbClr val="000000"/>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45</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r>
              <a:tr h="279400">
                <a:tc>
                  <a:txBody>
                    <a:bodyPr/>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SSD</a:t>
                      </a:r>
                      <a:endParaRPr lang="en-US" altLang="zh-CN" sz="1200">
                        <a:solidFill>
                          <a:srgbClr val="000000"/>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0.893</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r>
            </a:tbl>
          </a:graphicData>
        </a:graphic>
      </p:graphicFrame>
      <p:pic>
        <p:nvPicPr>
          <p:cNvPr id="4" name="图片 3"/>
          <p:cNvPicPr>
            <a:picLocks noChangeAspect="1"/>
          </p:cNvPicPr>
          <p:nvPr/>
        </p:nvPicPr>
        <p:blipFill>
          <a:blip r:embed="rId2"/>
          <a:stretch>
            <a:fillRect/>
          </a:stretch>
        </p:blipFill>
        <p:spPr>
          <a:xfrm>
            <a:off x="4572000" y="720725"/>
            <a:ext cx="3897630" cy="1741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不同类型风格的图纸识别</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比较困难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0" name="图片 3"/>
          <p:cNvPicPr>
            <a:picLocks noChangeAspect="1"/>
          </p:cNvPicPr>
          <p:nvPr/>
        </p:nvPicPr>
        <p:blipFill>
          <a:blip r:embed="rId2"/>
          <a:srcRect t="13043" b="5201"/>
          <a:stretch>
            <a:fillRect/>
          </a:stretch>
        </p:blipFill>
        <p:spPr>
          <a:xfrm>
            <a:off x="697865" y="999490"/>
            <a:ext cx="4717415" cy="31445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10.10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窗查找</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en-US" altLang="zh-CN" dirty="0">
                <a:solidFill>
                  <a:schemeClr val="accent2">
                    <a:lumMod val="75000"/>
                  </a:schemeClr>
                </a:solidFill>
                <a:latin typeface="+mj-ea"/>
                <a:ea typeface="+mj-ea"/>
              </a:rPr>
              <a:t>bnrc</a:t>
            </a:r>
            <a:r>
              <a:rPr lang="zh-CN" altLang="en-US" dirty="0">
                <a:solidFill>
                  <a:schemeClr val="accent2">
                    <a:lumMod val="75000"/>
                  </a:schemeClr>
                </a:solidFill>
                <a:latin typeface="+mj-ea"/>
                <a:ea typeface="+mj-ea"/>
              </a:rPr>
              <a:t>系统</a:t>
            </a:r>
            <a:r>
              <a:rPr lang="zh-CN" altLang="en-US" dirty="0">
                <a:solidFill>
                  <a:schemeClr val="accent2">
                    <a:lumMod val="75000"/>
                  </a:schemeClr>
                </a:solidFill>
                <a:latin typeface="+mj-ea"/>
                <a:ea typeface="+mj-ea"/>
              </a:rPr>
              <a:t>部署</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沈静怡学姐文本方面研究</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84880" cy="359537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多模型联控的文本分类算法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对装修项目描述分析，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包括材料规格、材料材质描述、项目说明、施工验收要求、应用位置、工程量计算方式等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得到4个细粒度的文本分类标签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预处理与词向量转换：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TFIDF, Word2vec</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预过滤：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Genism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搭建过滤器处理无效分类</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建模分类：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、决策树、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其它研究</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算法投票集成、增量式训练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7"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640" y="636905"/>
            <a:ext cx="4899025" cy="2479675"/>
          </a:xfrm>
          <a:prstGeom prst="rect">
            <a:avLst/>
          </a:prstGeom>
        </p:spPr>
      </p:pic>
      <p:pic>
        <p:nvPicPr>
          <p:cNvPr id="6" name="图片 5"/>
          <p:cNvPicPr>
            <a:picLocks noChangeAspect="1"/>
          </p:cNvPicPr>
          <p:nvPr/>
        </p:nvPicPr>
        <p:blipFill>
          <a:blip r:embed="rId3"/>
          <a:stretch>
            <a:fillRect/>
          </a:stretch>
        </p:blipFill>
        <p:spPr>
          <a:xfrm>
            <a:off x="492760" y="3303905"/>
            <a:ext cx="5614035" cy="64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将大户型图分区打印，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分割不同部分分别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旋转、缩放、镜像等手段数据增强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对边缘裁剪标注对象进行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将垂直窗轴裁剪标注保留，平行窗轴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标注去除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得到4727张图像，8889个窗对象标注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进行后续训练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尝试新版本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算法，调整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可以增强网络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对不同尺度目标的检测能力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p:nvPr>
            <p:custDataLst>
              <p:tags r:id="rId2"/>
            </p:custDataLst>
          </p:nvPr>
        </p:nvGraphicFramePr>
        <p:xfrm>
          <a:off x="655320" y="2835275"/>
          <a:ext cx="3168015" cy="1371600"/>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p>
                      <a:pPr algn="ctr">
                        <a:buNone/>
                      </a:pPr>
                      <a:r>
                        <a:rPr lang="zh-CN" altLang="en-US" sz="1200"/>
                        <a:t>算法</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召回率</a:t>
                      </a:r>
                      <a:endParaRPr lang="zh-CN" altLang="en-US" sz="1200"/>
                    </a:p>
                  </a:txBody>
                  <a:tcPr/>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Yolov9</a:t>
                      </a:r>
                      <a:r>
                        <a:rPr lang="en-US" altLang="en-US" sz="1200" b="0">
                          <a:solidFill>
                            <a:srgbClr val="000000"/>
                          </a:solidFill>
                          <a:latin typeface="Calibri" panose="020F0502020204030204" charset="0"/>
                          <a:ea typeface="Calibri" panose="020F0502020204030204" charset="0"/>
                          <a:cs typeface="Calibri" panose="020F0502020204030204" charset="0"/>
                        </a:rPr>
                        <a:t>c</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0.977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0.957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a:t>
                      </a:r>
                      <a:r>
                        <a:rPr lang="en-US" altLang="en-US" sz="1200" b="0">
                          <a:solidFill>
                            <a:srgbClr val="000000"/>
                          </a:solidFill>
                          <a:latin typeface="Calibri" panose="020F0502020204030204" charset="0"/>
                          <a:ea typeface="Calibri" panose="020F0502020204030204" charset="0"/>
                          <a:cs typeface="Calibri" panose="020F0502020204030204" charset="0"/>
                        </a:rPr>
                        <a:t>olov8s</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0.957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sz="1200" b="0">
                          <a:solidFill>
                            <a:srgbClr val="000000"/>
                          </a:solidFill>
                          <a:latin typeface="Calibri" panose="020F0502020204030204" charset="0"/>
                          <a:cs typeface="Calibri" panose="020F0502020204030204" charset="0"/>
                        </a:rPr>
                        <a:t>FPN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0.942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0.931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0.893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0.872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pic>
        <p:nvPicPr>
          <p:cNvPr id="11" name="图片 10" descr="(1)25#楼一层平面图-1"/>
          <p:cNvPicPr>
            <a:picLocks noChangeAspect="1"/>
          </p:cNvPicPr>
          <p:nvPr/>
        </p:nvPicPr>
        <p:blipFill>
          <a:blip r:embed="rId3"/>
          <a:stretch>
            <a:fillRect/>
          </a:stretch>
        </p:blipFill>
        <p:spPr>
          <a:xfrm>
            <a:off x="4370070" y="636905"/>
            <a:ext cx="2148840" cy="1720850"/>
          </a:xfrm>
          <a:prstGeom prst="rect">
            <a:avLst/>
          </a:prstGeom>
        </p:spPr>
      </p:pic>
      <p:pic>
        <p:nvPicPr>
          <p:cNvPr id="115" name="图片 7"/>
          <p:cNvPicPr>
            <a:picLocks noChangeAspect="1"/>
          </p:cNvPicPr>
          <p:nvPr/>
        </p:nvPicPr>
        <p:blipFill>
          <a:blip r:embed="rId4"/>
          <a:stretch>
            <a:fillRect/>
          </a:stretch>
        </p:blipFill>
        <p:spPr>
          <a:xfrm>
            <a:off x="6848475" y="636905"/>
            <a:ext cx="1848485" cy="722630"/>
          </a:xfrm>
          <a:prstGeom prst="rect">
            <a:avLst/>
          </a:prstGeom>
          <a:noFill/>
          <a:ln>
            <a:noFill/>
          </a:ln>
        </p:spPr>
      </p:pic>
      <p:pic>
        <p:nvPicPr>
          <p:cNvPr id="112" name="图片 4"/>
          <p:cNvPicPr>
            <a:picLocks noChangeAspect="1"/>
          </p:cNvPicPr>
          <p:nvPr/>
        </p:nvPicPr>
        <p:blipFill>
          <a:blip r:embed="rId5"/>
          <a:stretch>
            <a:fillRect/>
          </a:stretch>
        </p:blipFill>
        <p:spPr>
          <a:xfrm>
            <a:off x="7546340" y="1446530"/>
            <a:ext cx="1101090" cy="1329690"/>
          </a:xfrm>
          <a:prstGeom prst="rect">
            <a:avLst/>
          </a:prstGeom>
          <a:noFill/>
          <a:ln>
            <a:noFill/>
          </a:ln>
        </p:spPr>
      </p:pic>
      <p:pic>
        <p:nvPicPr>
          <p:cNvPr id="4" name="图片 3"/>
          <p:cNvPicPr>
            <a:picLocks noChangeAspect="1"/>
          </p:cNvPicPr>
          <p:nvPr/>
        </p:nvPicPr>
        <p:blipFill>
          <a:blip r:embed="rId6"/>
          <a:stretch>
            <a:fillRect/>
          </a:stretch>
        </p:blipFill>
        <p:spPr>
          <a:xfrm>
            <a:off x="4438015" y="2915920"/>
            <a:ext cx="3897630" cy="1741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080385" cy="346964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128895" y="996315"/>
            <a:ext cx="1890395" cy="1675765"/>
          </a:xfrm>
          <a:prstGeom prst="rect">
            <a:avLst/>
          </a:prstGeom>
        </p:spPr>
      </p:pic>
      <p:pic>
        <p:nvPicPr>
          <p:cNvPr id="5" name="图片 4"/>
          <p:cNvPicPr>
            <a:picLocks noChangeAspect="1"/>
          </p:cNvPicPr>
          <p:nvPr/>
        </p:nvPicPr>
        <p:blipFill>
          <a:blip r:embed="rId3"/>
          <a:stretch>
            <a:fillRect/>
          </a:stretch>
        </p:blipFill>
        <p:spPr>
          <a:xfrm>
            <a:off x="2441575" y="996315"/>
            <a:ext cx="2046605" cy="1518920"/>
          </a:xfrm>
          <a:prstGeom prst="rect">
            <a:avLst/>
          </a:prstGeom>
        </p:spPr>
      </p:pic>
      <p:pic>
        <p:nvPicPr>
          <p:cNvPr id="6" name="图片 5"/>
          <p:cNvPicPr>
            <a:picLocks noChangeAspect="1"/>
          </p:cNvPicPr>
          <p:nvPr/>
        </p:nvPicPr>
        <p:blipFill>
          <a:blip r:embed="rId4"/>
          <a:stretch>
            <a:fillRect/>
          </a:stretch>
        </p:blipFill>
        <p:spPr>
          <a:xfrm>
            <a:off x="741045" y="3213735"/>
            <a:ext cx="1614805" cy="1518920"/>
          </a:xfrm>
          <a:prstGeom prst="rect">
            <a:avLst/>
          </a:prstGeom>
        </p:spPr>
      </p:pic>
      <p:pic>
        <p:nvPicPr>
          <p:cNvPr id="7" name="图片 6"/>
          <p:cNvPicPr>
            <a:picLocks noChangeAspect="1"/>
          </p:cNvPicPr>
          <p:nvPr/>
        </p:nvPicPr>
        <p:blipFill>
          <a:blip r:embed="rId5"/>
          <a:stretch>
            <a:fillRect/>
          </a:stretch>
        </p:blipFill>
        <p:spPr>
          <a:xfrm>
            <a:off x="741045" y="996315"/>
            <a:ext cx="1617345" cy="2022475"/>
          </a:xfrm>
          <a:prstGeom prst="rect">
            <a:avLst/>
          </a:prstGeom>
        </p:spPr>
      </p:pic>
      <p:pic>
        <p:nvPicPr>
          <p:cNvPr id="8" name="图片 7"/>
          <p:cNvPicPr>
            <a:picLocks noChangeAspect="1"/>
          </p:cNvPicPr>
          <p:nvPr/>
        </p:nvPicPr>
        <p:blipFill>
          <a:blip r:embed="rId6"/>
          <a:stretch>
            <a:fillRect/>
          </a:stretch>
        </p:blipFill>
        <p:spPr>
          <a:xfrm>
            <a:off x="5128895" y="2852420"/>
            <a:ext cx="2261870" cy="1714500"/>
          </a:xfrm>
          <a:prstGeom prst="rect">
            <a:avLst/>
          </a:prstGeom>
        </p:spPr>
      </p:pic>
      <p:sp>
        <p:nvSpPr>
          <p:cNvPr id="9" name="文本框 8"/>
          <p:cNvSpPr txBox="1"/>
          <p:nvPr>
            <p:custDataLst>
              <p:tags r:id="rId7"/>
            </p:custDataLst>
          </p:nvPr>
        </p:nvSpPr>
        <p:spPr>
          <a:xfrm>
            <a:off x="5128895" y="690880"/>
            <a:ext cx="1755140" cy="30480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系统部署</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将集中在本地的算法环境分模块部署在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Bnrc服务器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是否完成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后端环境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深度学习、图像处理库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迁移虚拟机、配置虚拟机网络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Windows Server虚拟机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（运行在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 VMware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安装图形打印驱动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安装天正建筑插件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整体测试调通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3538855" y="1228090"/>
            <a:ext cx="4514215" cy="3634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9.26</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窗查找</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虚拟机</a:t>
            </a:r>
            <a:r>
              <a:rPr lang="zh-CN" altLang="en-US" dirty="0">
                <a:solidFill>
                  <a:schemeClr val="accent2">
                    <a:lumMod val="75000"/>
                  </a:schemeClr>
                </a:solidFill>
                <a:latin typeface="+mj-ea"/>
                <a:ea typeface="+mj-ea"/>
              </a:rPr>
              <a:t>部署</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保证不漏检，提高</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遍历窗、门、默认层，可以保证窗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线不漏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部分小器件同样满足正对线段，加入窗最小长宽约束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推拉门会被检测出两段有重叠窗，判定重叠区域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部分窗绘制时会出现两段窗共享一条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去除填充、引线等无关图元重新打印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漏检、生成标注框太小情况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后续考虑旋转、缩放、镜像等手段数据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增强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调研尝试契合小目标检测算法，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p:nvPr>
            <p:custDataLst>
              <p:tags r:id="rId2"/>
            </p:custDataLst>
          </p:nvPr>
        </p:nvGraphicFramePr>
        <p:xfrm>
          <a:off x="655320" y="2835275"/>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p>
                      <a:pPr algn="ctr">
                        <a:buNone/>
                      </a:pPr>
                      <a:r>
                        <a:rPr lang="zh-CN" altLang="en-US" sz="1200"/>
                        <a:t>算法</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召回率</a:t>
                      </a:r>
                      <a:endParaRPr lang="zh-CN" altLang="en-US" sz="1200"/>
                    </a:p>
                  </a:txBody>
                  <a:tcPr/>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a:t>
                      </a:r>
                      <a:r>
                        <a:rPr lang="en-US" altLang="en-US" sz="1200" b="0">
                          <a:solidFill>
                            <a:srgbClr val="000000"/>
                          </a:solidFill>
                          <a:latin typeface="Calibri" panose="020F0502020204030204" charset="0"/>
                          <a:ea typeface="Calibri" panose="020F0502020204030204" charset="0"/>
                          <a:cs typeface="Calibri" panose="020F0502020204030204" charset="0"/>
                        </a:rPr>
                        <a:t>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0.903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0.915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0.853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0.871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0.867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0.854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pic>
        <p:nvPicPr>
          <p:cNvPr id="63" name="图片 4"/>
          <p:cNvPicPr>
            <a:picLocks noChangeAspect="1"/>
          </p:cNvPicPr>
          <p:nvPr/>
        </p:nvPicPr>
        <p:blipFill>
          <a:blip r:embed="rId3"/>
          <a:stretch>
            <a:fillRect/>
          </a:stretch>
        </p:blipFill>
        <p:spPr>
          <a:xfrm>
            <a:off x="4987290" y="755650"/>
            <a:ext cx="1243330" cy="457835"/>
          </a:xfrm>
          <a:prstGeom prst="rect">
            <a:avLst/>
          </a:prstGeom>
          <a:noFill/>
          <a:ln>
            <a:noFill/>
          </a:ln>
        </p:spPr>
      </p:pic>
      <p:pic>
        <p:nvPicPr>
          <p:cNvPr id="98" name="图片 1"/>
          <p:cNvPicPr>
            <a:picLocks noChangeAspect="1"/>
          </p:cNvPicPr>
          <p:nvPr/>
        </p:nvPicPr>
        <p:blipFill>
          <a:blip r:embed="rId4"/>
          <a:stretch>
            <a:fillRect/>
          </a:stretch>
        </p:blipFill>
        <p:spPr>
          <a:xfrm>
            <a:off x="6395720" y="755650"/>
            <a:ext cx="1174115" cy="665480"/>
          </a:xfrm>
          <a:prstGeom prst="rect">
            <a:avLst/>
          </a:prstGeom>
          <a:noFill/>
          <a:ln>
            <a:noFill/>
          </a:ln>
        </p:spPr>
      </p:pic>
      <p:pic>
        <p:nvPicPr>
          <p:cNvPr id="58" name="图片 1"/>
          <p:cNvPicPr>
            <a:picLocks noChangeAspect="1"/>
          </p:cNvPicPr>
          <p:nvPr/>
        </p:nvPicPr>
        <p:blipFill>
          <a:blip r:embed="rId5"/>
          <a:stretch>
            <a:fillRect/>
          </a:stretch>
        </p:blipFill>
        <p:spPr>
          <a:xfrm>
            <a:off x="7682865" y="755650"/>
            <a:ext cx="1023620" cy="1131570"/>
          </a:xfrm>
          <a:prstGeom prst="rect">
            <a:avLst/>
          </a:prstGeom>
          <a:noFill/>
          <a:ln>
            <a:noFill/>
          </a:ln>
        </p:spPr>
      </p:pic>
      <p:pic>
        <p:nvPicPr>
          <p:cNvPr id="6" name="图片 5"/>
          <p:cNvPicPr>
            <a:picLocks noChangeAspect="1"/>
          </p:cNvPicPr>
          <p:nvPr/>
        </p:nvPicPr>
        <p:blipFill>
          <a:blip r:embed="rId6"/>
          <a:stretch>
            <a:fillRect/>
          </a:stretch>
        </p:blipFill>
        <p:spPr>
          <a:xfrm>
            <a:off x="4987290" y="1466215"/>
            <a:ext cx="1691005" cy="708660"/>
          </a:xfrm>
          <a:prstGeom prst="rect">
            <a:avLst/>
          </a:prstGeom>
        </p:spPr>
      </p:pic>
      <p:pic>
        <p:nvPicPr>
          <p:cNvPr id="7" name="图片 6"/>
          <p:cNvPicPr>
            <a:picLocks noChangeAspect="1"/>
          </p:cNvPicPr>
          <p:nvPr/>
        </p:nvPicPr>
        <p:blipFill>
          <a:blip r:embed="rId7"/>
          <a:stretch>
            <a:fillRect/>
          </a:stretch>
        </p:blipFill>
        <p:spPr>
          <a:xfrm>
            <a:off x="4987290" y="2270760"/>
            <a:ext cx="2582545" cy="376555"/>
          </a:xfrm>
          <a:prstGeom prst="rect">
            <a:avLst/>
          </a:prstGeom>
        </p:spPr>
      </p:pic>
      <p:pic>
        <p:nvPicPr>
          <p:cNvPr id="105" name="图片 2"/>
          <p:cNvPicPr>
            <a:picLocks noChangeAspect="1"/>
          </p:cNvPicPr>
          <p:nvPr/>
        </p:nvPicPr>
        <p:blipFill>
          <a:blip r:embed="rId8"/>
          <a:stretch>
            <a:fillRect/>
          </a:stretch>
        </p:blipFill>
        <p:spPr>
          <a:xfrm>
            <a:off x="7434580" y="2795905"/>
            <a:ext cx="1149350" cy="21304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pic>
        <p:nvPicPr>
          <p:cNvPr id="9" name="图片 8"/>
          <p:cNvPicPr>
            <a:picLocks noChangeAspect="1"/>
          </p:cNvPicPr>
          <p:nvPr/>
        </p:nvPicPr>
        <p:blipFill>
          <a:blip r:embed="rId1"/>
          <a:stretch>
            <a:fillRect/>
          </a:stretch>
        </p:blipFill>
        <p:spPr>
          <a:xfrm>
            <a:off x="3475990" y="696595"/>
            <a:ext cx="2376170" cy="1875790"/>
          </a:xfrm>
          <a:prstGeom prst="rect">
            <a:avLst/>
          </a:prstGeom>
        </p:spPr>
      </p:pic>
      <p:pic>
        <p:nvPicPr>
          <p:cNvPr id="3" name="图片 2"/>
          <p:cNvPicPr>
            <a:picLocks noChangeAspect="1"/>
          </p:cNvPicPr>
          <p:nvPr/>
        </p:nvPicPr>
        <p:blipFill>
          <a:blip r:embed="rId2"/>
          <a:stretch>
            <a:fillRect/>
          </a:stretch>
        </p:blipFill>
        <p:spPr>
          <a:xfrm>
            <a:off x="492760" y="696595"/>
            <a:ext cx="2589530" cy="1874520"/>
          </a:xfrm>
          <a:prstGeom prst="rect">
            <a:avLst/>
          </a:prstGeom>
        </p:spPr>
      </p:pic>
      <p:pic>
        <p:nvPicPr>
          <p:cNvPr id="4" name="图片 3"/>
          <p:cNvPicPr>
            <a:picLocks noChangeAspect="1"/>
          </p:cNvPicPr>
          <p:nvPr/>
        </p:nvPicPr>
        <p:blipFill>
          <a:blip r:embed="rId3"/>
          <a:stretch>
            <a:fillRect/>
          </a:stretch>
        </p:blipFill>
        <p:spPr>
          <a:xfrm>
            <a:off x="492760" y="2731770"/>
            <a:ext cx="3295015" cy="1666875"/>
          </a:xfrm>
          <a:prstGeom prst="rect">
            <a:avLst/>
          </a:prstGeom>
        </p:spPr>
      </p:pic>
      <p:pic>
        <p:nvPicPr>
          <p:cNvPr id="5" name="图片 4"/>
          <p:cNvPicPr>
            <a:picLocks noChangeAspect="1"/>
          </p:cNvPicPr>
          <p:nvPr/>
        </p:nvPicPr>
        <p:blipFill>
          <a:blip r:embed="rId4"/>
          <a:stretch>
            <a:fillRect/>
          </a:stretch>
        </p:blipFill>
        <p:spPr>
          <a:xfrm>
            <a:off x="3937000" y="2922270"/>
            <a:ext cx="1915160" cy="1476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系统部署</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2822575" y="1125220"/>
            <a:ext cx="5337175" cy="3581400"/>
          </a:xfrm>
          <a:prstGeom prst="rect">
            <a:avLst/>
          </a:prstGeom>
        </p:spPr>
      </p:pic>
      <p:sp>
        <p:nvSpPr>
          <p:cNvPr id="4" name="文本框 3"/>
          <p:cNvSpPr txBox="1"/>
          <p:nvPr>
            <p:custDataLst>
              <p:tags r:id="rId2"/>
            </p:custDataLst>
          </p:nvPr>
        </p:nvSpPr>
        <p:spPr>
          <a:xfrm>
            <a:off x="49276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独立不同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配置虚拟机准备迁移到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9.19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窗查找</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基于学习窗</a:t>
            </a:r>
            <a:r>
              <a:rPr lang="zh-CN" altLang="en-US" dirty="0">
                <a:solidFill>
                  <a:schemeClr val="accent2">
                    <a:lumMod val="75000"/>
                  </a:schemeClr>
                </a:solidFill>
                <a:latin typeface="+mj-ea"/>
                <a:ea typeface="+mj-ea"/>
              </a:rPr>
              <a:t>识别</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能检测到窗的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张户型图纸，每个视口都进行图像打印，规则法逐一生成窗标注，再人工修正其它图元多检、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多窗检测成一个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张图像，11065个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窗对象标注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尝试目标检测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使用缩放、填充白边的策略，将图像调整为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大小的矩形图像，使用不同目标检测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算法算法训练，测试集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572000" y="2066925"/>
            <a:ext cx="3912235" cy="2094230"/>
          </a:xfrm>
          <a:prstGeom prst="rect">
            <a:avLst/>
          </a:prstGeom>
          <a:noFill/>
          <a:ln>
            <a:noFill/>
          </a:ln>
        </p:spPr>
      </p:pic>
      <p:pic>
        <p:nvPicPr>
          <p:cNvPr id="4" name="图片 2"/>
          <p:cNvPicPr>
            <a:picLocks noChangeAspect="1"/>
          </p:cNvPicPr>
          <p:nvPr/>
        </p:nvPicPr>
        <p:blipFill>
          <a:blip r:embed="rId3"/>
          <a:srcRect r="26050"/>
          <a:stretch>
            <a:fillRect/>
          </a:stretch>
        </p:blipFill>
        <p:spPr>
          <a:xfrm>
            <a:off x="4572000" y="697865"/>
            <a:ext cx="1583690" cy="1212215"/>
          </a:xfrm>
          <a:prstGeom prst="rect">
            <a:avLst/>
          </a:prstGeom>
          <a:noFill/>
          <a:ln>
            <a:noFill/>
          </a:ln>
        </p:spPr>
      </p:pic>
      <p:pic>
        <p:nvPicPr>
          <p:cNvPr id="5" name="图片 3"/>
          <p:cNvPicPr>
            <a:picLocks noChangeAspect="1"/>
          </p:cNvPicPr>
          <p:nvPr/>
        </p:nvPicPr>
        <p:blipFill>
          <a:blip r:embed="rId4"/>
          <a:stretch>
            <a:fillRect/>
          </a:stretch>
        </p:blipFill>
        <p:spPr>
          <a:xfrm>
            <a:off x="6457315" y="697865"/>
            <a:ext cx="805815" cy="1212850"/>
          </a:xfrm>
          <a:prstGeom prst="rect">
            <a:avLst/>
          </a:prstGeom>
          <a:noFill/>
          <a:ln>
            <a:noFill/>
          </a:ln>
        </p:spPr>
      </p:pic>
      <p:graphicFrame>
        <p:nvGraphicFramePr>
          <p:cNvPr id="13" name="表格 12"/>
          <p:cNvGraphicFramePr/>
          <p:nvPr>
            <p:custDataLst>
              <p:tags r:id="rId5"/>
            </p:custDataLst>
          </p:nvPr>
        </p:nvGraphicFramePr>
        <p:xfrm>
          <a:off x="701675" y="2813685"/>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p>
                      <a:pPr algn="ctr">
                        <a:buNone/>
                      </a:pPr>
                      <a:r>
                        <a:rPr lang="zh-CN" altLang="en-US" sz="1200"/>
                        <a:t>算法</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召回率</a:t>
                      </a:r>
                      <a:endParaRPr lang="zh-CN" altLang="en-US" sz="1200"/>
                    </a:p>
                  </a:txBody>
                  <a:tcPr/>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a:t>
                      </a:r>
                      <a:r>
                        <a:rPr lang="en-US" altLang="en-US" sz="1200" b="0">
                          <a:solidFill>
                            <a:srgbClr val="000000"/>
                          </a:solidFill>
                          <a:latin typeface="Calibri" panose="020F0502020204030204" charset="0"/>
                          <a:ea typeface="Calibri" panose="020F0502020204030204" charset="0"/>
                          <a:cs typeface="Calibri" panose="020F0502020204030204" charset="0"/>
                        </a:rPr>
                        <a:t>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0.819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0.805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0.821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0.787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0.745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进一步优化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弧部分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将折线窗视为两个标注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将推拉窗单独分类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重新</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学习方法准确率还需提高，调参、尝试其它算法，考虑将无关图元如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家具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隐藏掉再打印图形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规则方法不会漏，容易多检出其它图元，考虑加入长宽</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等规则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约束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p:nvPr>
            <p:custDataLst>
              <p:tags r:id="rId2"/>
            </p:custDataLst>
          </p:nvPr>
        </p:nvGraphicFramePr>
        <p:xfrm>
          <a:off x="655320" y="1911985"/>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p>
                      <a:pPr algn="ctr">
                        <a:buNone/>
                      </a:pPr>
                      <a:r>
                        <a:rPr lang="zh-CN" altLang="en-US" sz="1200"/>
                        <a:t>算法</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召回率</a:t>
                      </a:r>
                      <a:endParaRPr lang="zh-CN" altLang="en-US" sz="1200"/>
                    </a:p>
                  </a:txBody>
                  <a:tcPr/>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a:t>
                      </a:r>
                      <a:r>
                        <a:rPr lang="en-US" altLang="en-US" sz="1200" b="0">
                          <a:solidFill>
                            <a:srgbClr val="000000"/>
                          </a:solidFill>
                          <a:latin typeface="Calibri" panose="020F0502020204030204" charset="0"/>
                          <a:ea typeface="Calibri" panose="020F0502020204030204" charset="0"/>
                          <a:cs typeface="Calibri" panose="020F0502020204030204" charset="0"/>
                        </a:rPr>
                        <a:t>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0.914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0.923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0.861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0.874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pic>
        <p:nvPicPr>
          <p:cNvPr id="51" name="图片 4"/>
          <p:cNvPicPr>
            <a:picLocks noChangeAspect="1"/>
          </p:cNvPicPr>
          <p:nvPr/>
        </p:nvPicPr>
        <p:blipFill>
          <a:blip r:embed="rId3"/>
          <a:stretch>
            <a:fillRect/>
          </a:stretch>
        </p:blipFill>
        <p:spPr>
          <a:xfrm>
            <a:off x="4806315" y="636905"/>
            <a:ext cx="1347470" cy="908685"/>
          </a:xfrm>
          <a:prstGeom prst="rect">
            <a:avLst/>
          </a:prstGeom>
          <a:noFill/>
          <a:ln>
            <a:noFill/>
          </a:ln>
        </p:spPr>
      </p:pic>
      <p:pic>
        <p:nvPicPr>
          <p:cNvPr id="52" name="图片 5"/>
          <p:cNvPicPr>
            <a:picLocks noChangeAspect="1"/>
          </p:cNvPicPr>
          <p:nvPr/>
        </p:nvPicPr>
        <p:blipFill>
          <a:blip r:embed="rId4"/>
          <a:stretch>
            <a:fillRect/>
          </a:stretch>
        </p:blipFill>
        <p:spPr>
          <a:xfrm>
            <a:off x="4806315" y="1700530"/>
            <a:ext cx="1973580" cy="1037590"/>
          </a:xfrm>
          <a:prstGeom prst="rect">
            <a:avLst/>
          </a:prstGeom>
          <a:noFill/>
          <a:ln>
            <a:noFill/>
          </a:ln>
        </p:spPr>
      </p:pic>
      <p:pic>
        <p:nvPicPr>
          <p:cNvPr id="53" name="图片 6"/>
          <p:cNvPicPr>
            <a:picLocks noChangeAspect="1"/>
          </p:cNvPicPr>
          <p:nvPr/>
        </p:nvPicPr>
        <p:blipFill>
          <a:blip r:embed="rId5"/>
          <a:stretch>
            <a:fillRect/>
          </a:stretch>
        </p:blipFill>
        <p:spPr>
          <a:xfrm>
            <a:off x="6437313" y="720090"/>
            <a:ext cx="1876425" cy="742950"/>
          </a:xfrm>
          <a:prstGeom prst="rect">
            <a:avLst/>
          </a:prstGeom>
          <a:noFill/>
          <a:ln>
            <a:noFill/>
          </a:ln>
        </p:spPr>
      </p:pic>
      <p:pic>
        <p:nvPicPr>
          <p:cNvPr id="8" name="图片 7"/>
          <p:cNvPicPr>
            <a:picLocks noChangeAspect="1"/>
          </p:cNvPicPr>
          <p:nvPr/>
        </p:nvPicPr>
        <p:blipFill>
          <a:blip r:embed="rId6"/>
          <a:stretch>
            <a:fillRect/>
          </a:stretch>
        </p:blipFill>
        <p:spPr>
          <a:xfrm>
            <a:off x="4806315" y="2893060"/>
            <a:ext cx="2254885" cy="182245"/>
          </a:xfrm>
          <a:prstGeom prst="rect">
            <a:avLst/>
          </a:prstGeom>
          <a:noFill/>
          <a:ln>
            <a:noFill/>
          </a:ln>
        </p:spPr>
      </p:pic>
      <p:pic>
        <p:nvPicPr>
          <p:cNvPr id="63" name="图片 4"/>
          <p:cNvPicPr>
            <a:picLocks noChangeAspect="1"/>
          </p:cNvPicPr>
          <p:nvPr/>
        </p:nvPicPr>
        <p:blipFill>
          <a:blip r:embed="rId7"/>
          <a:stretch>
            <a:fillRect/>
          </a:stretch>
        </p:blipFill>
        <p:spPr>
          <a:xfrm>
            <a:off x="4806315" y="3437255"/>
            <a:ext cx="1447800" cy="533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6.25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82562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用户</a:t>
            </a:r>
            <a:r>
              <a:rPr lang="zh-CN" altLang="en-US" dirty="0">
                <a:solidFill>
                  <a:schemeClr val="accent2">
                    <a:lumMod val="75000"/>
                  </a:schemeClr>
                </a:solidFill>
                <a:latin typeface="+mj-ea"/>
                <a:ea typeface="+mj-ea"/>
              </a:rPr>
              <a:t>查看流程</a:t>
            </a:r>
            <a:r>
              <a:rPr lang="zh-CN" altLang="en-US" dirty="0">
                <a:solidFill>
                  <a:schemeClr val="accent2">
                    <a:lumMod val="75000"/>
                  </a:schemeClr>
                </a:solidFill>
                <a:latin typeface="+mj-ea"/>
                <a:ea typeface="+mj-ea"/>
              </a:rPr>
              <a:t>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181475" y="2805430"/>
            <a:ext cx="3350895" cy="478790"/>
          </a:xfrm>
          <a:prstGeom prst="rect">
            <a:avLst/>
          </a:prstGeom>
          <a:noFill/>
        </p:spPr>
        <p:txBody>
          <a:bodyPr wrap="square" rtlCol="0">
            <a:noAutofit/>
          </a:bodyPr>
          <a:p>
            <a:r>
              <a:rPr lang="zh-CN" altLang="en-US" dirty="0">
                <a:solidFill>
                  <a:schemeClr val="accent2">
                    <a:lumMod val="75000"/>
                  </a:schemeClr>
                </a:solidFill>
                <a:latin typeface="+mj-ea"/>
                <a:ea typeface="+mj-ea"/>
              </a:rPr>
              <a:t>清单页</a:t>
            </a:r>
            <a:r>
              <a:rPr lang="zh-CN" altLang="en-US" dirty="0">
                <a:solidFill>
                  <a:schemeClr val="accent2">
                    <a:lumMod val="75000"/>
                  </a:schemeClr>
                </a:solidFill>
                <a:latin typeface="+mj-ea"/>
                <a:ea typeface="+mj-ea"/>
              </a:rPr>
              <a:t>及支持</a:t>
            </a:r>
            <a:r>
              <a:rPr lang="en-US" altLang="zh-CN" dirty="0">
                <a:solidFill>
                  <a:schemeClr val="accent2">
                    <a:lumMod val="75000"/>
                  </a:schemeClr>
                </a:solidFill>
                <a:latin typeface="+mj-ea"/>
                <a:ea typeface="+mj-ea"/>
              </a:rPr>
              <a:t>excel</a:t>
            </a:r>
            <a:r>
              <a:rPr lang="zh-CN" altLang="en-US" dirty="0">
                <a:solidFill>
                  <a:schemeClr val="accent2">
                    <a:lumMod val="75000"/>
                  </a:schemeClr>
                </a:solidFill>
                <a:latin typeface="+mj-ea"/>
                <a:ea typeface="+mj-ea"/>
              </a:rPr>
              <a:t>表格导出</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543035" y="2762783"/>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不同类型风格的图纸识别</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比较困难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0" name="图片 3"/>
          <p:cNvPicPr>
            <a:picLocks noChangeAspect="1"/>
          </p:cNvPicPr>
          <p:nvPr/>
        </p:nvPicPr>
        <p:blipFill>
          <a:blip r:embed="rId2"/>
          <a:srcRect t="13043" b="5201"/>
          <a:stretch>
            <a:fillRect/>
          </a:stretch>
        </p:blipFill>
        <p:spPr>
          <a:xfrm>
            <a:off x="697865" y="999490"/>
            <a:ext cx="4717415" cy="31445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9.13</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图纸系统</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窗识别</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字型、带填充、带弧线、平行折线</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规则解析</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218430" y="636905"/>
            <a:ext cx="1269365" cy="1199515"/>
          </a:xfrm>
          <a:prstGeom prst="rect">
            <a:avLst/>
          </a:prstGeom>
          <a:noFill/>
          <a:ln>
            <a:noFill/>
          </a:ln>
        </p:spPr>
      </p:pic>
      <p:pic>
        <p:nvPicPr>
          <p:cNvPr id="8" name="图片 7"/>
          <p:cNvPicPr>
            <a:picLocks noChangeAspect="1"/>
          </p:cNvPicPr>
          <p:nvPr/>
        </p:nvPicPr>
        <p:blipFill>
          <a:blip r:embed="rId3"/>
          <a:stretch>
            <a:fillRect/>
          </a:stretch>
        </p:blipFill>
        <p:spPr>
          <a:xfrm>
            <a:off x="5218430" y="1932940"/>
            <a:ext cx="2847340" cy="230505"/>
          </a:xfrm>
          <a:prstGeom prst="rect">
            <a:avLst/>
          </a:prstGeom>
          <a:noFill/>
          <a:ln>
            <a:noFill/>
          </a:ln>
        </p:spPr>
      </p:pic>
      <p:pic>
        <p:nvPicPr>
          <p:cNvPr id="9" name="图片 8"/>
          <p:cNvPicPr>
            <a:picLocks noChangeAspect="1"/>
          </p:cNvPicPr>
          <p:nvPr/>
        </p:nvPicPr>
        <p:blipFill>
          <a:blip r:embed="rId4"/>
          <a:stretch>
            <a:fillRect/>
          </a:stretch>
        </p:blipFill>
        <p:spPr>
          <a:xfrm>
            <a:off x="6541135" y="703580"/>
            <a:ext cx="2059305" cy="664210"/>
          </a:xfrm>
          <a:prstGeom prst="rect">
            <a:avLst/>
          </a:prstGeom>
          <a:noFill/>
          <a:ln>
            <a:noFill/>
          </a:ln>
        </p:spPr>
      </p:pic>
      <p:pic>
        <p:nvPicPr>
          <p:cNvPr id="14" name="图片 13"/>
          <p:cNvPicPr>
            <a:picLocks noChangeAspect="1"/>
          </p:cNvPicPr>
          <p:nvPr/>
        </p:nvPicPr>
        <p:blipFill>
          <a:blip r:embed="rId5"/>
          <a:stretch>
            <a:fillRect/>
          </a:stretch>
        </p:blipFill>
        <p:spPr>
          <a:xfrm>
            <a:off x="4568508" y="636905"/>
            <a:ext cx="466725" cy="1526540"/>
          </a:xfrm>
          <a:prstGeom prst="rect">
            <a:avLst/>
          </a:prstGeom>
        </p:spPr>
      </p:pic>
      <p:pic>
        <p:nvPicPr>
          <p:cNvPr id="11" name="图片 10"/>
          <p:cNvPicPr>
            <a:picLocks noChangeAspect="1"/>
          </p:cNvPicPr>
          <p:nvPr/>
        </p:nvPicPr>
        <p:blipFill>
          <a:blip r:embed="rId6"/>
          <a:stretch>
            <a:fillRect/>
          </a:stretch>
        </p:blipFill>
        <p:spPr>
          <a:xfrm>
            <a:off x="4851400" y="3571875"/>
            <a:ext cx="2152650" cy="1444625"/>
          </a:xfrm>
          <a:prstGeom prst="rect">
            <a:avLst/>
          </a:prstGeom>
        </p:spPr>
      </p:pic>
      <p:pic>
        <p:nvPicPr>
          <p:cNvPr id="12" name="图片 11"/>
          <p:cNvPicPr>
            <a:picLocks noChangeAspect="1"/>
          </p:cNvPicPr>
          <p:nvPr/>
        </p:nvPicPr>
        <p:blipFill>
          <a:blip r:embed="rId7"/>
          <a:stretch>
            <a:fillRect/>
          </a:stretch>
        </p:blipFill>
        <p:spPr>
          <a:xfrm>
            <a:off x="7172325" y="3574415"/>
            <a:ext cx="1849755" cy="1442085"/>
          </a:xfrm>
          <a:prstGeom prst="rect">
            <a:avLst/>
          </a:prstGeom>
        </p:spPr>
      </p:pic>
      <p:pic>
        <p:nvPicPr>
          <p:cNvPr id="3" name="图片 2"/>
          <p:cNvPicPr>
            <a:picLocks noChangeAspect="1"/>
          </p:cNvPicPr>
          <p:nvPr/>
        </p:nvPicPr>
        <p:blipFill>
          <a:blip r:embed="rId8"/>
          <a:stretch>
            <a:fillRect/>
          </a:stretch>
        </p:blipFill>
        <p:spPr>
          <a:xfrm>
            <a:off x="2564130" y="3574415"/>
            <a:ext cx="2118995" cy="1492250"/>
          </a:xfrm>
          <a:prstGeom prst="rect">
            <a:avLst/>
          </a:prstGeom>
        </p:spPr>
      </p:pic>
      <p:pic>
        <p:nvPicPr>
          <p:cNvPr id="6" name="图片 5"/>
          <p:cNvPicPr>
            <a:picLocks noChangeAspect="1"/>
          </p:cNvPicPr>
          <p:nvPr/>
        </p:nvPicPr>
        <p:blipFill>
          <a:blip r:embed="rId9"/>
          <a:stretch>
            <a:fillRect/>
          </a:stretch>
        </p:blipFill>
        <p:spPr>
          <a:xfrm>
            <a:off x="337185" y="1367790"/>
            <a:ext cx="4108450" cy="2044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张出现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烟囱多检，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张出现两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多检，应该为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烟囱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当作一个了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1"/>
          <p:cNvPicPr>
            <a:picLocks noChangeAspect="1"/>
          </p:cNvPicPr>
          <p:nvPr/>
        </p:nvPicPr>
        <p:blipFill>
          <a:blip r:embed="rId2"/>
          <a:stretch>
            <a:fillRect/>
          </a:stretch>
        </p:blipFill>
        <p:spPr>
          <a:xfrm>
            <a:off x="1997710" y="3306445"/>
            <a:ext cx="1876425" cy="764540"/>
          </a:xfrm>
          <a:prstGeom prst="rect">
            <a:avLst/>
          </a:prstGeom>
          <a:noFill/>
          <a:ln>
            <a:noFill/>
          </a:ln>
        </p:spPr>
      </p:pic>
      <p:pic>
        <p:nvPicPr>
          <p:cNvPr id="16" name="图片 15"/>
          <p:cNvPicPr>
            <a:picLocks noChangeAspect="1"/>
          </p:cNvPicPr>
          <p:nvPr/>
        </p:nvPicPr>
        <p:blipFill>
          <a:blip r:embed="rId3"/>
          <a:stretch>
            <a:fillRect/>
          </a:stretch>
        </p:blipFill>
        <p:spPr>
          <a:xfrm>
            <a:off x="4464685" y="758190"/>
            <a:ext cx="4018915" cy="2151380"/>
          </a:xfrm>
          <a:prstGeom prst="rect">
            <a:avLst/>
          </a:prstGeom>
          <a:noFill/>
          <a:ln>
            <a:noFill/>
          </a:ln>
        </p:spPr>
      </p:pic>
      <p:pic>
        <p:nvPicPr>
          <p:cNvPr id="17" name="图片 2"/>
          <p:cNvPicPr>
            <a:picLocks noChangeAspect="1"/>
          </p:cNvPicPr>
          <p:nvPr/>
        </p:nvPicPr>
        <p:blipFill>
          <a:blip r:embed="rId4"/>
          <a:srcRect r="26050"/>
          <a:stretch>
            <a:fillRect/>
          </a:stretch>
        </p:blipFill>
        <p:spPr>
          <a:xfrm>
            <a:off x="678815" y="1697355"/>
            <a:ext cx="1583690" cy="1212215"/>
          </a:xfrm>
          <a:prstGeom prst="rect">
            <a:avLst/>
          </a:prstGeom>
          <a:noFill/>
          <a:ln>
            <a:noFill/>
          </a:ln>
        </p:spPr>
      </p:pic>
      <p:pic>
        <p:nvPicPr>
          <p:cNvPr id="18" name="图片 3"/>
          <p:cNvPicPr>
            <a:picLocks noChangeAspect="1"/>
          </p:cNvPicPr>
          <p:nvPr/>
        </p:nvPicPr>
        <p:blipFill>
          <a:blip r:embed="rId5"/>
          <a:stretch>
            <a:fillRect/>
          </a:stretch>
        </p:blipFill>
        <p:spPr>
          <a:xfrm>
            <a:off x="638810" y="3166745"/>
            <a:ext cx="1134110" cy="1706880"/>
          </a:xfrm>
          <a:prstGeom prst="rect">
            <a:avLst/>
          </a:prstGeom>
          <a:noFill/>
          <a:ln>
            <a:noFill/>
          </a:ln>
        </p:spPr>
      </p:pic>
      <p:sp>
        <p:nvSpPr>
          <p:cNvPr id="19" name="文本框 18"/>
          <p:cNvSpPr txBox="1"/>
          <p:nvPr>
            <p:custDataLst>
              <p:tags r:id="rId6"/>
            </p:custDataLst>
          </p:nvPr>
        </p:nvSpPr>
        <p:spPr>
          <a:xfrm>
            <a:off x="4464685" y="3059430"/>
            <a:ext cx="3825240" cy="93853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加入正对距离相等的校对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策略，排除烟囱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生成标注并校对，尝试学习方法（目标检测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pic>
        <p:nvPicPr>
          <p:cNvPr id="3" name="图片 7"/>
          <p:cNvPicPr>
            <a:picLocks noChangeAspect="1"/>
          </p:cNvPicPr>
          <p:nvPr/>
        </p:nvPicPr>
        <p:blipFill>
          <a:blip r:embed="rId1"/>
          <a:stretch>
            <a:fillRect/>
          </a:stretch>
        </p:blipFill>
        <p:spPr>
          <a:xfrm>
            <a:off x="5654040" y="956310"/>
            <a:ext cx="2432685" cy="3138170"/>
          </a:xfrm>
          <a:prstGeom prst="rect">
            <a:avLst/>
          </a:prstGeom>
          <a:noFill/>
          <a:ln>
            <a:noFill/>
          </a:ln>
        </p:spPr>
      </p:pic>
      <p:pic>
        <p:nvPicPr>
          <p:cNvPr id="4" name="图片 5"/>
          <p:cNvPicPr>
            <a:picLocks noChangeAspect="1"/>
          </p:cNvPicPr>
          <p:nvPr/>
        </p:nvPicPr>
        <p:blipFill>
          <a:blip r:embed="rId2"/>
          <a:stretch>
            <a:fillRect/>
          </a:stretch>
        </p:blipFill>
        <p:spPr>
          <a:xfrm>
            <a:off x="1884680" y="1140460"/>
            <a:ext cx="3133725" cy="23609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图纸系统</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双开门融合</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指针遍历圆弧门集合，存在两端点相近，另一端点不同则融合为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整理结果并在前端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设计文档</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补充</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总结前后端、图纸解析、深度学习的调用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数据库设计及未来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780915" y="719455"/>
            <a:ext cx="2340610" cy="1931035"/>
          </a:xfrm>
          <a:prstGeom prst="rect">
            <a:avLst/>
          </a:prstGeom>
        </p:spPr>
      </p:pic>
      <p:pic>
        <p:nvPicPr>
          <p:cNvPr id="4" name="图片 3"/>
          <p:cNvPicPr>
            <a:picLocks noChangeAspect="1"/>
          </p:cNvPicPr>
          <p:nvPr/>
        </p:nvPicPr>
        <p:blipFill>
          <a:blip r:embed="rId3"/>
          <a:stretch>
            <a:fillRect/>
          </a:stretch>
        </p:blipFill>
        <p:spPr>
          <a:xfrm>
            <a:off x="4780915" y="2758440"/>
            <a:ext cx="2583180" cy="1731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9.6</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62352" y="2321089"/>
            <a:ext cx="2819803" cy="501896"/>
          </a:xfrm>
          <a:prstGeom prst="rect">
            <a:avLst/>
          </a:prstGeom>
          <a:noFill/>
        </p:spPr>
        <p:txBody>
          <a:bodyPr wrap="square" rtlCol="0">
            <a:noAutofit/>
          </a:bodyPr>
          <a:p>
            <a:r>
              <a:rPr lang="zh-CN" altLang="en-US" dirty="0">
                <a:solidFill>
                  <a:schemeClr val="accent2">
                    <a:lumMod val="75000"/>
                  </a:schemeClr>
                </a:solidFill>
                <a:latin typeface="+mj-ea"/>
                <a:ea typeface="+mj-ea"/>
              </a:rPr>
              <a:t>图纸任务管理系统</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02725" y="2256688"/>
            <a:ext cx="620284" cy="477249"/>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14841"/>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图纸任务管理系统</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按照任务上传</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从新到旧排序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加入分页器，默认每页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条，方便任务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数量多时查看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去掉原本任务删除按钮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uuid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进行任务标识，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uuid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基于当前时间和机器的 MAC地址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保证唯一性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任务上传</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添加有关任务类型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的单选框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添加默认任务名称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结果显示页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加入解析矩形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坐标列表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点击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标识选中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19930" y="707390"/>
            <a:ext cx="3996690" cy="2138045"/>
          </a:xfrm>
          <a:prstGeom prst="rect">
            <a:avLst/>
          </a:prstGeom>
        </p:spPr>
      </p:pic>
      <p:pic>
        <p:nvPicPr>
          <p:cNvPr id="6" name="图片 5"/>
          <p:cNvPicPr>
            <a:picLocks noChangeAspect="1"/>
          </p:cNvPicPr>
          <p:nvPr/>
        </p:nvPicPr>
        <p:blipFill>
          <a:blip r:embed="rId3"/>
          <a:stretch>
            <a:fillRect/>
          </a:stretch>
        </p:blipFill>
        <p:spPr>
          <a:xfrm>
            <a:off x="2736215" y="2919730"/>
            <a:ext cx="5780405" cy="1953895"/>
          </a:xfrm>
          <a:prstGeom prst="rect">
            <a:avLst/>
          </a:prstGeom>
        </p:spPr>
      </p:pic>
      <p:pic>
        <p:nvPicPr>
          <p:cNvPr id="7" name="图片 6"/>
          <p:cNvPicPr>
            <a:picLocks noChangeAspect="1"/>
          </p:cNvPicPr>
          <p:nvPr/>
        </p:nvPicPr>
        <p:blipFill>
          <a:blip r:embed="rId4"/>
          <a:stretch>
            <a:fillRect/>
          </a:stretch>
        </p:blipFill>
        <p:spPr>
          <a:xfrm>
            <a:off x="584200" y="3823335"/>
            <a:ext cx="1757045" cy="1050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图纸任务管理系统</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03149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数据库整体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上传图纸文件</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的重复校对</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通常上传</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文件为二进制存储</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大小，几</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到几十</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计划使用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SHA-256</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算法生成</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32</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字节哈希字串供比对</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但测试发现相同图纸文件不同软件版本打开、不同缩放，都会导致</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存储不同</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709035" y="885825"/>
            <a:ext cx="4159250" cy="3917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8.30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图纸任务管理系统</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墙体梁规则法</a:t>
            </a:r>
            <a:r>
              <a:rPr lang="zh-CN" altLang="en-US" dirty="0">
                <a:solidFill>
                  <a:schemeClr val="accent2">
                    <a:lumMod val="75000"/>
                  </a:schemeClr>
                </a:solidFill>
                <a:latin typeface="+mj-ea"/>
                <a:ea typeface="+mj-ea"/>
              </a:rPr>
              <a:t>设计识别</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用户查看流程</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34715" cy="171450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工程量清单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清单页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导出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指标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详情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集成Vue组件</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Export2Excel</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将表头及表单信息整理成指定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传入导出文件名、表格类型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057650" y="2715895"/>
            <a:ext cx="4186555" cy="2132330"/>
          </a:xfrm>
          <a:prstGeom prst="rect">
            <a:avLst/>
          </a:prstGeom>
        </p:spPr>
      </p:pic>
      <p:pic>
        <p:nvPicPr>
          <p:cNvPr id="8" name="图片 7"/>
          <p:cNvPicPr>
            <a:picLocks noChangeAspect="1"/>
          </p:cNvPicPr>
          <p:nvPr/>
        </p:nvPicPr>
        <p:blipFill>
          <a:blip r:embed="rId3"/>
          <a:stretch>
            <a:fillRect/>
          </a:stretch>
        </p:blipFill>
        <p:spPr>
          <a:xfrm>
            <a:off x="560070" y="3094990"/>
            <a:ext cx="2369185" cy="1753235"/>
          </a:xfrm>
          <a:prstGeom prst="rect">
            <a:avLst/>
          </a:prstGeom>
        </p:spPr>
      </p:pic>
      <p:pic>
        <p:nvPicPr>
          <p:cNvPr id="10" name="图片 9"/>
          <p:cNvPicPr>
            <a:picLocks noChangeAspect="1"/>
          </p:cNvPicPr>
          <p:nvPr/>
        </p:nvPicPr>
        <p:blipFill>
          <a:blip r:embed="rId4"/>
          <a:stretch>
            <a:fillRect/>
          </a:stretch>
        </p:blipFill>
        <p:spPr>
          <a:xfrm>
            <a:off x="560070" y="2178685"/>
            <a:ext cx="2080260" cy="786765"/>
          </a:xfrm>
          <a:prstGeom prst="rect">
            <a:avLst/>
          </a:prstGeom>
        </p:spPr>
      </p:pic>
      <p:pic>
        <p:nvPicPr>
          <p:cNvPr id="11" name="图片 10"/>
          <p:cNvPicPr>
            <a:picLocks noChangeAspect="1"/>
          </p:cNvPicPr>
          <p:nvPr/>
        </p:nvPicPr>
        <p:blipFill>
          <a:blip r:embed="rId5"/>
          <a:stretch>
            <a:fillRect/>
          </a:stretch>
        </p:blipFill>
        <p:spPr>
          <a:xfrm>
            <a:off x="4057650" y="636905"/>
            <a:ext cx="3856990" cy="20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图纸任务管理系统</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生成策略</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之前使用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五位随机数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作为任务标识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可存储数量有限，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且任务数量大时随机数容易冲突，生成效率低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 int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类型自增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数量可到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亿量级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图纸存储策略调整</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之前使用存储文件名到同一目录作为不同图纸文件标识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存在同名图纸冲突覆盖问题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文件表，使用自增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文件存储调整为以唯一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创建目录再存储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图纸文件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避免同名图纸文件冲突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path</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rcRect b="17546"/>
          <a:stretch>
            <a:fillRect/>
          </a:stretch>
        </p:blipFill>
        <p:spPr>
          <a:xfrm>
            <a:off x="4693285" y="2616835"/>
            <a:ext cx="1407160" cy="2256790"/>
          </a:xfrm>
          <a:prstGeom prst="rect">
            <a:avLst/>
          </a:prstGeom>
        </p:spPr>
      </p:pic>
      <p:pic>
        <p:nvPicPr>
          <p:cNvPr id="3" name="图片 2"/>
          <p:cNvPicPr>
            <a:picLocks noChangeAspect="1"/>
          </p:cNvPicPr>
          <p:nvPr/>
        </p:nvPicPr>
        <p:blipFill>
          <a:blip r:embed="rId3"/>
          <a:stretch>
            <a:fillRect/>
          </a:stretch>
        </p:blipFill>
        <p:spPr>
          <a:xfrm>
            <a:off x="4345940" y="781685"/>
            <a:ext cx="4378960" cy="152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墙体梁规则法</a:t>
            </a:r>
            <a:r>
              <a:rPr lang="zh-CN" altLang="en-US" sz="2000" dirty="0" smtClean="0">
                <a:solidFill>
                  <a:schemeClr val="tx1">
                    <a:lumMod val="65000"/>
                    <a:lumOff val="35000"/>
                  </a:schemeClr>
                </a:solidFill>
                <a:latin typeface="+mj-ea"/>
                <a:ea typeface="+mj-ea"/>
                <a:sym typeface="+mn-ea"/>
              </a:rPr>
              <a:t>设计识别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图纸中墙体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组成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墙线、墙梁、完成面、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木条、栏杆、柱子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从墙体梁入手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确定包含墙视口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遍历图元，根据层名、块名、所属块名字匹配填充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HatchLoop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填充轮廓，并提取坐标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Curve2d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存储曲线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类型二：BulgeVertex存储点集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打印视口，坐标映射到图形空间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标注，生成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抽取30张户型图纸，解析梁轮廓线结果，生成示意图进行肉眼比对，全部解析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149850" y="819150"/>
            <a:ext cx="3291205" cy="1843405"/>
          </a:xfrm>
          <a:prstGeom prst="rect">
            <a:avLst/>
          </a:prstGeom>
        </p:spPr>
      </p:pic>
      <p:pic>
        <p:nvPicPr>
          <p:cNvPr id="5" name="图片 4"/>
          <p:cNvPicPr>
            <a:picLocks noChangeAspect="1"/>
          </p:cNvPicPr>
          <p:nvPr/>
        </p:nvPicPr>
        <p:blipFill>
          <a:blip r:embed="rId3"/>
          <a:stretch>
            <a:fillRect/>
          </a:stretch>
        </p:blipFill>
        <p:spPr>
          <a:xfrm>
            <a:off x="2070100" y="3791585"/>
            <a:ext cx="2452370" cy="1113790"/>
          </a:xfrm>
          <a:prstGeom prst="rect">
            <a:avLst/>
          </a:prstGeom>
        </p:spPr>
      </p:pic>
      <p:pic>
        <p:nvPicPr>
          <p:cNvPr id="6" name="图片 5"/>
          <p:cNvPicPr>
            <a:picLocks noChangeAspect="1"/>
          </p:cNvPicPr>
          <p:nvPr/>
        </p:nvPicPr>
        <p:blipFill>
          <a:blip r:embed="rId4"/>
          <a:stretch>
            <a:fillRect/>
          </a:stretch>
        </p:blipFill>
        <p:spPr>
          <a:xfrm>
            <a:off x="6661785" y="2780030"/>
            <a:ext cx="1779270" cy="2093595"/>
          </a:xfrm>
          <a:prstGeom prst="rect">
            <a:avLst/>
          </a:prstGeom>
        </p:spPr>
      </p:pic>
      <p:pic>
        <p:nvPicPr>
          <p:cNvPr id="7" name="图片 6"/>
          <p:cNvPicPr>
            <a:picLocks noChangeAspect="1"/>
          </p:cNvPicPr>
          <p:nvPr/>
        </p:nvPicPr>
        <p:blipFill>
          <a:blip r:embed="rId5"/>
          <a:stretch>
            <a:fillRect/>
          </a:stretch>
        </p:blipFill>
        <p:spPr>
          <a:xfrm>
            <a:off x="4783455" y="2774950"/>
            <a:ext cx="1617345" cy="2130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墙体梁规则法</a:t>
            </a:r>
            <a:r>
              <a:rPr lang="zh-CN" altLang="en-US" sz="2000" dirty="0" smtClean="0">
                <a:solidFill>
                  <a:schemeClr val="tx1">
                    <a:lumMod val="65000"/>
                    <a:lumOff val="35000"/>
                  </a:schemeClr>
                </a:solidFill>
                <a:latin typeface="+mj-ea"/>
                <a:ea typeface="+mj-ea"/>
                <a:sym typeface="+mn-ea"/>
              </a:rPr>
              <a:t>设计识别</a:t>
            </a:r>
            <a:endParaRPr lang="zh-CN" altLang="en-US" sz="2000" dirty="0" smtClean="0">
              <a:solidFill>
                <a:schemeClr val="tx1">
                  <a:lumMod val="65000"/>
                  <a:lumOff val="35000"/>
                </a:schemeClr>
              </a:solidFill>
              <a:latin typeface="+mj-ea"/>
              <a:ea typeface="+mj-ea"/>
              <a:sym typeface="+mn-ea"/>
            </a:endParaRPr>
          </a:p>
        </p:txBody>
      </p:sp>
      <p:pic>
        <p:nvPicPr>
          <p:cNvPr id="4" name="图片 3" descr="plan_2_Origin"/>
          <p:cNvPicPr>
            <a:picLocks noChangeAspect="1"/>
          </p:cNvPicPr>
          <p:nvPr/>
        </p:nvPicPr>
        <p:blipFill>
          <a:blip r:embed="rId1"/>
          <a:stretch>
            <a:fillRect/>
          </a:stretch>
        </p:blipFill>
        <p:spPr>
          <a:xfrm>
            <a:off x="661670" y="913765"/>
            <a:ext cx="3634740" cy="2908300"/>
          </a:xfrm>
          <a:prstGeom prst="rect">
            <a:avLst/>
          </a:prstGeom>
        </p:spPr>
      </p:pic>
      <p:pic>
        <p:nvPicPr>
          <p:cNvPr id="5" name="图片 4" descr="plan_2_DrawLine1"/>
          <p:cNvPicPr>
            <a:picLocks noChangeAspect="1"/>
          </p:cNvPicPr>
          <p:nvPr/>
        </p:nvPicPr>
        <p:blipFill>
          <a:blip r:embed="rId2"/>
          <a:stretch>
            <a:fillRect/>
          </a:stretch>
        </p:blipFill>
        <p:spPr>
          <a:xfrm>
            <a:off x="4499610" y="913765"/>
            <a:ext cx="3634105" cy="2908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8.5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93870" y="227266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图纸任务</a:t>
            </a:r>
            <a:r>
              <a:rPr lang="zh-CN" altLang="en-US" dirty="0">
                <a:solidFill>
                  <a:schemeClr val="accent2">
                    <a:lumMod val="75000"/>
                  </a:schemeClr>
                </a:solidFill>
                <a:latin typeface="+mj-ea"/>
                <a:ea typeface="+mj-ea"/>
              </a:rPr>
              <a:t>管理系统</a:t>
            </a:r>
            <a:r>
              <a:rPr lang="zh-CN" altLang="en-US" dirty="0">
                <a:solidFill>
                  <a:schemeClr val="accent2">
                    <a:lumMod val="75000"/>
                  </a:schemeClr>
                </a:solidFill>
                <a:latin typeface="+mj-ea"/>
                <a:ea typeface="+mj-ea"/>
              </a:rPr>
              <a:t>搭建</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55430" y="22103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图纸任务管理系统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3004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任务管理系统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2"/>
            </p:custDataLst>
          </p:nvPr>
        </p:nvSpPr>
        <p:spPr>
          <a:xfrm>
            <a:off x="5316220" y="645160"/>
            <a:ext cx="3064510" cy="312420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数据库设计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password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role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authority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email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phone_number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status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create_time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path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result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539115" y="1028065"/>
            <a:ext cx="4776470" cy="2186940"/>
          </a:xfrm>
          <a:prstGeom prst="rect">
            <a:avLst/>
          </a:prstGeom>
        </p:spPr>
      </p:pic>
      <p:sp>
        <p:nvSpPr>
          <p:cNvPr id="5" name="文本框 4"/>
          <p:cNvSpPr txBox="1"/>
          <p:nvPr/>
        </p:nvSpPr>
        <p:spPr>
          <a:xfrm>
            <a:off x="702310" y="3987800"/>
            <a:ext cx="3048000" cy="922020"/>
          </a:xfrm>
          <a:prstGeom prst="rect">
            <a:avLst/>
          </a:prstGeom>
          <a:noFill/>
        </p:spPr>
        <p:txBody>
          <a:bodyPr wrap="square" rtlCol="0">
            <a:spAutoFit/>
          </a:bodyPr>
          <a:p>
            <a:r>
              <a:rPr lang="zh-CN" altLang="en-US"/>
              <a:t>文件名</a:t>
            </a:r>
            <a:endParaRPr lang="zh-CN" altLang="en-US"/>
          </a:p>
          <a:p>
            <a:r>
              <a:rPr lang="zh-CN" altLang="en-US"/>
              <a:t>任务</a:t>
            </a:r>
            <a:r>
              <a:rPr lang="zh-CN" altLang="en-US"/>
              <a:t>分块</a:t>
            </a:r>
            <a:endParaRPr lang="zh-CN" altLang="en-US"/>
          </a:p>
          <a:p>
            <a:r>
              <a:rPr lang="zh-CN" altLang="en-US"/>
              <a:t>部署</a:t>
            </a:r>
            <a:r>
              <a:rPr lang="zh-CN" altLang="en-US"/>
              <a:t>策略</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用户密码加密</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3004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用户密码加密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前端使用crypto-js库对密码进行加密。使用SHA-256对用户输入的密码单向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哈希。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后端使用Flask-Bcrypt对接收到的密码哈希值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再处理。Bcrypt基于Blowfish加密算法，有可调工作因子，可以有效地防止彩虹表攻击和暴力破解。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用户登录时，使用Bcrypt的check_password_hash方法来验证用户输入的密码哈希值是否与存储的哈希值匹配。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658495" y="2571750"/>
            <a:ext cx="4832985" cy="2261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7.30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31970" y="17868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车牌系统</a:t>
            </a:r>
            <a:r>
              <a:rPr lang="zh-CN" altLang="en-US" dirty="0">
                <a:solidFill>
                  <a:schemeClr val="accent2">
                    <a:lumMod val="75000"/>
                  </a:schemeClr>
                </a:solidFill>
                <a:latin typeface="+mj-ea"/>
                <a:ea typeface="+mj-ea"/>
              </a:rPr>
              <a:t>上线测试</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93530" y="17245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31970" y="25120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图纸演示系统</a:t>
            </a:r>
            <a:r>
              <a:rPr lang="zh-CN" altLang="en-US" dirty="0">
                <a:solidFill>
                  <a:schemeClr val="accent2">
                    <a:lumMod val="75000"/>
                  </a:schemeClr>
                </a:solidFill>
                <a:latin typeface="+mj-ea"/>
                <a:ea typeface="+mj-ea"/>
              </a:rPr>
              <a:t>搭建</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93530" y="24497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车牌系统</a:t>
            </a:r>
            <a:r>
              <a:rPr lang="zh-CN" altLang="en-US" sz="2000" dirty="0" smtClean="0">
                <a:solidFill>
                  <a:schemeClr val="tx1">
                    <a:lumMod val="65000"/>
                    <a:lumOff val="35000"/>
                  </a:schemeClr>
                </a:solidFill>
                <a:latin typeface="+mj-ea"/>
                <a:ea typeface="+mj-ea"/>
                <a:sym typeface="+mn-ea"/>
              </a:rPr>
              <a:t>上线测试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802640" y="636905"/>
            <a:ext cx="3930650" cy="386016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新版服务部署情况</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拉取公司服务器上新请求车牌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拉取</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402</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，有车牌</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，肉眼可</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辨识</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168</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，准确率0.94</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36" name="图片 436" descr="皖AZ31F1-711a5eaf-4b8e-45d1-add1-9fa051f5402c_0"/>
          <p:cNvPicPr>
            <a:picLocks noChangeAspect="1"/>
          </p:cNvPicPr>
          <p:nvPr/>
        </p:nvPicPr>
        <p:blipFill>
          <a:blip r:embed="rId2"/>
          <a:stretch>
            <a:fillRect/>
          </a:stretch>
        </p:blipFill>
        <p:spPr>
          <a:xfrm>
            <a:off x="2242185" y="4248785"/>
            <a:ext cx="1344930" cy="384810"/>
          </a:xfrm>
          <a:prstGeom prst="rect">
            <a:avLst/>
          </a:prstGeom>
        </p:spPr>
      </p:pic>
      <p:pic>
        <p:nvPicPr>
          <p:cNvPr id="437" name="图片 437" descr="粤A650122-file24_0"/>
          <p:cNvPicPr>
            <a:picLocks noChangeAspect="1"/>
          </p:cNvPicPr>
          <p:nvPr/>
        </p:nvPicPr>
        <p:blipFill>
          <a:blip r:embed="rId3"/>
          <a:stretch>
            <a:fillRect/>
          </a:stretch>
        </p:blipFill>
        <p:spPr>
          <a:xfrm>
            <a:off x="925195" y="3655060"/>
            <a:ext cx="1104265" cy="978535"/>
          </a:xfrm>
          <a:prstGeom prst="rect">
            <a:avLst/>
          </a:prstGeom>
        </p:spPr>
      </p:pic>
      <p:pic>
        <p:nvPicPr>
          <p:cNvPr id="434" name="图片 7"/>
          <p:cNvPicPr>
            <a:picLocks noChangeAspect="1"/>
          </p:cNvPicPr>
          <p:nvPr/>
        </p:nvPicPr>
        <p:blipFill>
          <a:blip r:embed="rId4"/>
          <a:stretch>
            <a:fillRect/>
          </a:stretch>
        </p:blipFill>
        <p:spPr>
          <a:xfrm>
            <a:off x="2249805" y="3655060"/>
            <a:ext cx="1337310" cy="516890"/>
          </a:xfrm>
          <a:prstGeom prst="rect">
            <a:avLst/>
          </a:prstGeom>
          <a:noFill/>
          <a:ln>
            <a:noFill/>
          </a:ln>
        </p:spPr>
      </p:pic>
      <p:sp>
        <p:nvSpPr>
          <p:cNvPr id="3" name="文本框 2"/>
          <p:cNvSpPr txBox="1"/>
          <p:nvPr>
            <p:custDataLst>
              <p:tags r:id="rId5"/>
            </p:custDataLst>
          </p:nvPr>
        </p:nvSpPr>
        <p:spPr>
          <a:xfrm>
            <a:off x="802640" y="1576070"/>
            <a:ext cx="3275330" cy="207899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个，太小、模糊、车牌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不全</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识别出错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个，一个绿牌，遮挡、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0" name="图片 11"/>
          <p:cNvPicPr>
            <a:picLocks noChangeAspect="1"/>
          </p:cNvPicPr>
          <p:nvPr/>
        </p:nvPicPr>
        <p:blipFill>
          <a:blip r:embed="rId6"/>
          <a:stretch>
            <a:fillRect/>
          </a:stretch>
        </p:blipFill>
        <p:spPr>
          <a:xfrm>
            <a:off x="925195" y="2091690"/>
            <a:ext cx="1276350" cy="960120"/>
          </a:xfrm>
          <a:prstGeom prst="rect">
            <a:avLst/>
          </a:prstGeom>
          <a:noFill/>
          <a:ln>
            <a:noFill/>
          </a:ln>
        </p:spPr>
      </p:pic>
      <p:pic>
        <p:nvPicPr>
          <p:cNvPr id="439" name="图片 10"/>
          <p:cNvPicPr>
            <a:picLocks noChangeAspect="1"/>
          </p:cNvPicPr>
          <p:nvPr/>
        </p:nvPicPr>
        <p:blipFill>
          <a:blip r:embed="rId7"/>
          <a:stretch>
            <a:fillRect/>
          </a:stretch>
        </p:blipFill>
        <p:spPr>
          <a:xfrm>
            <a:off x="2496820" y="2091690"/>
            <a:ext cx="959485" cy="9594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图纸演示系统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355340" cy="221170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图纸演示系统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JavaScript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在学长前端基础上修复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弧型门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检测系统环境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输入图纸文件，输出每个弧型门的范围坐标、综合概率，并生成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待优化情况：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非直角弧形门、相似图元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单开门、双开门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Celery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异步任务有些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bug</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descr="CAD"/>
          <p:cNvPicPr>
            <a:picLocks noChangeAspect="1"/>
          </p:cNvPicPr>
          <p:nvPr/>
        </p:nvPicPr>
        <p:blipFill>
          <a:blip r:embed="rId2"/>
          <a:stretch>
            <a:fillRect/>
          </a:stretch>
        </p:blipFill>
        <p:spPr>
          <a:xfrm>
            <a:off x="4070350" y="589915"/>
            <a:ext cx="4305300" cy="2000885"/>
          </a:xfrm>
          <a:prstGeom prst="rect">
            <a:avLst/>
          </a:prstGeom>
        </p:spPr>
      </p:pic>
      <p:pic>
        <p:nvPicPr>
          <p:cNvPr id="169" name="图片 13"/>
          <p:cNvPicPr>
            <a:picLocks noChangeAspect="1"/>
          </p:cNvPicPr>
          <p:nvPr/>
        </p:nvPicPr>
        <p:blipFill>
          <a:blip r:embed="rId3"/>
          <a:stretch>
            <a:fillRect/>
          </a:stretch>
        </p:blipFill>
        <p:spPr>
          <a:xfrm>
            <a:off x="4900930" y="2701290"/>
            <a:ext cx="1666240" cy="849630"/>
          </a:xfrm>
          <a:prstGeom prst="rect">
            <a:avLst/>
          </a:prstGeom>
          <a:noFill/>
          <a:ln>
            <a:noFill/>
          </a:ln>
        </p:spPr>
      </p:pic>
      <p:pic>
        <p:nvPicPr>
          <p:cNvPr id="191" name="图片 22"/>
          <p:cNvPicPr>
            <a:picLocks noChangeAspect="1"/>
          </p:cNvPicPr>
          <p:nvPr/>
        </p:nvPicPr>
        <p:blipFill>
          <a:blip r:embed="rId4"/>
          <a:stretch>
            <a:fillRect/>
          </a:stretch>
        </p:blipFill>
        <p:spPr>
          <a:xfrm>
            <a:off x="4900930" y="3661410"/>
            <a:ext cx="1543685" cy="1154430"/>
          </a:xfrm>
          <a:prstGeom prst="rect">
            <a:avLst/>
          </a:prstGeom>
          <a:noFill/>
          <a:ln>
            <a:noFill/>
          </a:ln>
        </p:spPr>
      </p:pic>
      <p:pic>
        <p:nvPicPr>
          <p:cNvPr id="147" name="图片 3"/>
          <p:cNvPicPr>
            <a:picLocks noChangeAspect="1"/>
          </p:cNvPicPr>
          <p:nvPr/>
        </p:nvPicPr>
        <p:blipFill>
          <a:blip r:embed="rId5"/>
          <a:stretch>
            <a:fillRect/>
          </a:stretch>
        </p:blipFill>
        <p:spPr>
          <a:xfrm>
            <a:off x="6902450" y="2701290"/>
            <a:ext cx="906780" cy="9067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7.24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31970" y="17868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车牌系统更新与</a:t>
            </a:r>
            <a:r>
              <a:rPr lang="zh-CN" altLang="en-US" dirty="0">
                <a:solidFill>
                  <a:schemeClr val="accent2">
                    <a:lumMod val="75000"/>
                  </a:schemeClr>
                </a:solidFill>
                <a:latin typeface="+mj-ea"/>
                <a:ea typeface="+mj-ea"/>
              </a:rPr>
              <a:t>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93530" y="17245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31970" y="25120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学长图纸系统</a:t>
            </a:r>
            <a:r>
              <a:rPr lang="zh-CN" altLang="en-US" dirty="0">
                <a:solidFill>
                  <a:schemeClr val="accent2">
                    <a:lumMod val="75000"/>
                  </a:schemeClr>
                </a:solidFill>
                <a:latin typeface="+mj-ea"/>
                <a:ea typeface="+mj-ea"/>
              </a:rPr>
              <a:t>分析</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93530" y="24497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功能图元分类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5539105" cy="373951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提取方式：通过各个视口图例匹配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目前系统存储：任务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legend_data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常见类型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灯具、开关、插座、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机电（电箱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浴霸）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排水（热水管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集水器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地漏）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通风（空调机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通风口）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类型提取流程规划</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目前已经整理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561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个有效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图例文本标签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典型关键词筛选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处理复杂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带修饰标签，如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无框条形侧白色烤漆材质送风口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文本分类算法：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Chinese-Text-Classification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作者在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THUCNews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新闻数据集测试，使用搜狗新闻预训练词向量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2"/>
          <a:stretch>
            <a:fillRect/>
          </a:stretch>
        </p:blipFill>
        <p:spPr>
          <a:xfrm>
            <a:off x="6370955" y="636905"/>
            <a:ext cx="2316480" cy="2800350"/>
          </a:xfrm>
          <a:prstGeom prst="rect">
            <a:avLst/>
          </a:prstGeom>
        </p:spPr>
      </p:pic>
      <p:pic>
        <p:nvPicPr>
          <p:cNvPr id="13" name="图片 12"/>
          <p:cNvPicPr>
            <a:picLocks noChangeAspect="1"/>
          </p:cNvPicPr>
          <p:nvPr/>
        </p:nvPicPr>
        <p:blipFill>
          <a:blip r:embed="rId3"/>
          <a:stretch>
            <a:fillRect/>
          </a:stretch>
        </p:blipFill>
        <p:spPr>
          <a:xfrm>
            <a:off x="4292600" y="636905"/>
            <a:ext cx="2032000" cy="1085850"/>
          </a:xfrm>
          <a:prstGeom prst="rect">
            <a:avLst/>
          </a:prstGeom>
        </p:spPr>
      </p:pic>
      <p:pic>
        <p:nvPicPr>
          <p:cNvPr id="14" name="图片 13"/>
          <p:cNvPicPr>
            <a:picLocks noChangeAspect="1"/>
          </p:cNvPicPr>
          <p:nvPr/>
        </p:nvPicPr>
        <p:blipFill>
          <a:blip r:embed="rId4"/>
          <a:stretch>
            <a:fillRect/>
          </a:stretch>
        </p:blipFill>
        <p:spPr>
          <a:xfrm>
            <a:off x="7437755" y="3803650"/>
            <a:ext cx="848995" cy="1024890"/>
          </a:xfrm>
          <a:prstGeom prst="rect">
            <a:avLst/>
          </a:prstGeom>
        </p:spPr>
      </p:pic>
      <p:pic>
        <p:nvPicPr>
          <p:cNvPr id="15" name="图片 14"/>
          <p:cNvPicPr>
            <a:picLocks noChangeAspect="1"/>
          </p:cNvPicPr>
          <p:nvPr/>
        </p:nvPicPr>
        <p:blipFill>
          <a:blip r:embed="rId5"/>
          <a:stretch>
            <a:fillRect/>
          </a:stretch>
        </p:blipFill>
        <p:spPr>
          <a:xfrm>
            <a:off x="565150" y="3803650"/>
            <a:ext cx="2298700" cy="1216660"/>
          </a:xfrm>
          <a:prstGeom prst="rect">
            <a:avLst/>
          </a:prstGeom>
        </p:spPr>
      </p:pic>
      <p:sp>
        <p:nvSpPr>
          <p:cNvPr id="16" name="文本框 15"/>
          <p:cNvSpPr txBox="1"/>
          <p:nvPr/>
        </p:nvSpPr>
        <p:spPr>
          <a:xfrm>
            <a:off x="7261860" y="3527425"/>
            <a:ext cx="3048000" cy="275590"/>
          </a:xfrm>
          <a:prstGeom prst="rect">
            <a:avLst/>
          </a:prstGeom>
          <a:noFill/>
        </p:spPr>
        <p:txBody>
          <a:bodyPr wrap="square" rtlCol="0">
            <a:spAutoFit/>
          </a:bodyPr>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文本分类标注示例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车牌系统更新与</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3485" cy="386016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新版服务部署</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和公司那边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沟通后保持之前接口一致替换掉老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定期查看日志服务是否正常，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平均每天</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请求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从本地调用公司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服务器接口响应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左右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新场景识别算法尝试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CPPD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上下文感知并行解码器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CVPR202</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Context Perception Parallel Decoder for Scene Text Recognition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LPV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IJCAI2023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Linguistic More: Taking a Further Step toward Efficient and Accurate Scene Text Recognition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针对遮挡等情况下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视觉缺失，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造成注意力漂移，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识别效果不理想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的现象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引入了级联位置注意(CPA)机制，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全局语言重构模块GLRM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，保证高质量、准确的视觉特征注意图。</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使用车牌数据训练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鲁E9LW38-鲁F9LW38-580e4c800f3a32adf612fea795ba66e614"/>
          <p:cNvPicPr>
            <a:picLocks noChangeAspect="1"/>
          </p:cNvPicPr>
          <p:nvPr/>
        </p:nvPicPr>
        <p:blipFill>
          <a:blip r:embed="rId2"/>
          <a:stretch>
            <a:fillRect/>
          </a:stretch>
        </p:blipFill>
        <p:spPr>
          <a:xfrm>
            <a:off x="6892290" y="690880"/>
            <a:ext cx="1238250" cy="447675"/>
          </a:xfrm>
          <a:prstGeom prst="rect">
            <a:avLst/>
          </a:prstGeom>
        </p:spPr>
      </p:pic>
      <p:pic>
        <p:nvPicPr>
          <p:cNvPr id="11" name="图片 10" descr="苏A2KD96-琼A2KD96-86fe605464d7e16aaee30408018703f7"/>
          <p:cNvPicPr>
            <a:picLocks noChangeAspect="1"/>
          </p:cNvPicPr>
          <p:nvPr/>
        </p:nvPicPr>
        <p:blipFill>
          <a:blip r:embed="rId3"/>
          <a:stretch>
            <a:fillRect/>
          </a:stretch>
        </p:blipFill>
        <p:spPr>
          <a:xfrm>
            <a:off x="6892290" y="1264285"/>
            <a:ext cx="1238250" cy="332105"/>
          </a:xfrm>
          <a:prstGeom prst="rect">
            <a:avLst/>
          </a:prstGeom>
        </p:spPr>
      </p:pic>
      <p:pic>
        <p:nvPicPr>
          <p:cNvPr id="12" name="图片 11" descr="冀DW1J67-冀DW7J67-6544777f-6c66-4269-9800-72b626fe9623"/>
          <p:cNvPicPr>
            <a:picLocks noChangeAspect="1"/>
          </p:cNvPicPr>
          <p:nvPr/>
        </p:nvPicPr>
        <p:blipFill>
          <a:blip r:embed="rId4"/>
          <a:stretch>
            <a:fillRect/>
          </a:stretch>
        </p:blipFill>
        <p:spPr>
          <a:xfrm>
            <a:off x="5452745" y="690880"/>
            <a:ext cx="1078865" cy="463550"/>
          </a:xfrm>
          <a:prstGeom prst="rect">
            <a:avLst/>
          </a:prstGeom>
        </p:spPr>
      </p:pic>
      <p:graphicFrame>
        <p:nvGraphicFramePr>
          <p:cNvPr id="13" name="表格 12"/>
          <p:cNvGraphicFramePr/>
          <p:nvPr>
            <p:custDataLst>
              <p:tags r:id="rId5"/>
            </p:custDataLst>
          </p:nvPr>
        </p:nvGraphicFramePr>
        <p:xfrm>
          <a:off x="5056505" y="3296920"/>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p>
                      <a:pPr algn="ctr">
                        <a:buNone/>
                      </a:pPr>
                      <a:r>
                        <a:rPr lang="zh-CN" altLang="en-US" sz="1200"/>
                        <a:t>整牌</a:t>
                      </a:r>
                      <a:r>
                        <a:rPr lang="zh-CN" altLang="en-US" sz="1200"/>
                        <a:t>统计</a:t>
                      </a:r>
                      <a:endParaRPr lang="zh-CN" altLang="en-US" sz="1200"/>
                    </a:p>
                  </a:txBody>
                  <a:tcPr/>
                </a:tc>
                <a:tc>
                  <a:txBody>
                    <a:bodyPr/>
                    <a:p>
                      <a:pPr algn="ctr">
                        <a:buNone/>
                      </a:pPr>
                      <a:r>
                        <a:rPr lang="zh-CN" altLang="en-US" sz="1200"/>
                        <a:t>整体测试集</a:t>
                      </a:r>
                      <a:endParaRPr lang="zh-CN" altLang="en-US" sz="1200"/>
                    </a:p>
                  </a:txBody>
                  <a:tcPr/>
                </a:tc>
                <a:tc>
                  <a:txBody>
                    <a:bodyPr/>
                    <a:p>
                      <a:pPr algn="ctr">
                        <a:buNone/>
                      </a:pPr>
                      <a:r>
                        <a:rPr lang="zh-CN" altLang="en-US" sz="1200"/>
                        <a:t>公司测试</a:t>
                      </a:r>
                      <a:r>
                        <a:rPr lang="zh-CN" altLang="en-US" sz="1200"/>
                        <a:t>集</a:t>
                      </a:r>
                      <a:endParaRPr lang="zh-CN" altLang="en-US" sz="1200"/>
                    </a:p>
                  </a:txBody>
                  <a:tcPr/>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LPV</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96.79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97.84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CPPD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95.28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94.83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94.18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96545">
                <a:tc>
                  <a:txBody>
                    <a:bodyPr/>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M</a:t>
                      </a: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endPar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93.13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92.35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pic>
        <p:nvPicPr>
          <p:cNvPr id="14" name="图片 13"/>
          <p:cNvPicPr>
            <a:picLocks noChangeAspect="1"/>
          </p:cNvPicPr>
          <p:nvPr/>
        </p:nvPicPr>
        <p:blipFill>
          <a:blip r:embed="rId6"/>
          <a:stretch>
            <a:fillRect/>
          </a:stretch>
        </p:blipFill>
        <p:spPr>
          <a:xfrm>
            <a:off x="4961890" y="1661795"/>
            <a:ext cx="3357245" cy="1488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学长图纸系统</a:t>
            </a:r>
            <a:r>
              <a:rPr lang="zh-CN" altLang="en-US" sz="2000" dirty="0" smtClean="0">
                <a:solidFill>
                  <a:schemeClr val="tx1">
                    <a:lumMod val="65000"/>
                    <a:lumOff val="35000"/>
                  </a:schemeClr>
                </a:solidFill>
                <a:latin typeface="+mj-ea"/>
                <a:ea typeface="+mj-ea"/>
                <a:sym typeface="+mn-ea"/>
              </a:rPr>
              <a:t>分析</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3485" cy="182181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ODA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软件转换为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ezdxf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库基于规则进行图元对象筛选并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户型分割、面积</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门、窗、墙查找基础上漫水填充封闭区域，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图像域，通过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轮廓查找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方法分割区域，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再向图纸模型对照墙线计算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整体系统结构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629150" y="645160"/>
            <a:ext cx="2583815" cy="674370"/>
          </a:xfrm>
          <a:prstGeom prst="rect">
            <a:avLst/>
          </a:prstGeom>
        </p:spPr>
      </p:pic>
      <p:pic>
        <p:nvPicPr>
          <p:cNvPr id="4" name="图片 3"/>
          <p:cNvPicPr>
            <a:picLocks noChangeAspect="1"/>
          </p:cNvPicPr>
          <p:nvPr/>
        </p:nvPicPr>
        <p:blipFill>
          <a:blip r:embed="rId3"/>
          <a:stretch>
            <a:fillRect/>
          </a:stretch>
        </p:blipFill>
        <p:spPr>
          <a:xfrm>
            <a:off x="4629150" y="1389380"/>
            <a:ext cx="2583180" cy="721995"/>
          </a:xfrm>
          <a:prstGeom prst="rect">
            <a:avLst/>
          </a:prstGeom>
        </p:spPr>
      </p:pic>
      <p:pic>
        <p:nvPicPr>
          <p:cNvPr id="6" name="图片 5"/>
          <p:cNvPicPr>
            <a:picLocks noChangeAspect="1"/>
          </p:cNvPicPr>
          <p:nvPr/>
        </p:nvPicPr>
        <p:blipFill>
          <a:blip r:embed="rId4"/>
          <a:stretch>
            <a:fillRect/>
          </a:stretch>
        </p:blipFill>
        <p:spPr>
          <a:xfrm>
            <a:off x="4629150" y="2183130"/>
            <a:ext cx="2584450" cy="758825"/>
          </a:xfrm>
          <a:prstGeom prst="rect">
            <a:avLst/>
          </a:prstGeom>
        </p:spPr>
      </p:pic>
      <p:pic>
        <p:nvPicPr>
          <p:cNvPr id="7" name="图片 6"/>
          <p:cNvPicPr>
            <a:picLocks noChangeAspect="1"/>
          </p:cNvPicPr>
          <p:nvPr/>
        </p:nvPicPr>
        <p:blipFill>
          <a:blip r:embed="rId5"/>
          <a:stretch>
            <a:fillRect/>
          </a:stretch>
        </p:blipFill>
        <p:spPr>
          <a:xfrm>
            <a:off x="4750435" y="3013710"/>
            <a:ext cx="2051685" cy="1817370"/>
          </a:xfrm>
          <a:prstGeom prst="rect">
            <a:avLst/>
          </a:prstGeom>
        </p:spPr>
      </p:pic>
      <p:pic>
        <p:nvPicPr>
          <p:cNvPr id="5" name="图片 4" descr="图纸系统结构"/>
          <p:cNvPicPr>
            <a:picLocks noChangeAspect="1"/>
          </p:cNvPicPr>
          <p:nvPr/>
        </p:nvPicPr>
        <p:blipFill>
          <a:blip r:embed="rId6"/>
          <a:stretch>
            <a:fillRect/>
          </a:stretch>
        </p:blipFill>
        <p:spPr>
          <a:xfrm>
            <a:off x="205105" y="2815590"/>
            <a:ext cx="4075430" cy="1950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7" name="图片 2"/>
          <p:cNvPicPr>
            <a:picLocks noChangeAspect="1"/>
          </p:cNvPicPr>
          <p:nvPr/>
        </p:nvPicPr>
        <p:blipFill>
          <a:blip r:embed="rId1"/>
          <a:stretch>
            <a:fillRect/>
          </a:stretch>
        </p:blipFill>
        <p:spPr>
          <a:xfrm>
            <a:off x="2333625" y="691515"/>
            <a:ext cx="4476750" cy="4040505"/>
          </a:xfrm>
          <a:prstGeom prst="rect">
            <a:avLst/>
          </a:prstGeom>
          <a:noFill/>
          <a:ln>
            <a:noFill/>
          </a:ln>
        </p:spPr>
      </p:pic>
      <p:sp>
        <p:nvSpPr>
          <p:cNvPr id="35" name="TextBox 34"/>
          <p:cNvSpPr txBox="1"/>
          <p:nvPr/>
        </p:nvSpPr>
        <p:spPr>
          <a:xfrm>
            <a:off x="492674" y="238154"/>
            <a:ext cx="2214880" cy="398780"/>
          </a:xfrm>
          <a:prstGeom prst="rect">
            <a:avLst/>
          </a:prstGeom>
          <a:noFill/>
        </p:spPr>
        <p:txBody>
          <a:bodyPr wrap="none" rtlCol="0">
            <a:spAutoFit/>
          </a:bodyPr>
          <a:p>
            <a:pPr algn="l"/>
            <a:r>
              <a:rPr lang="zh-CN" altLang="en-US" sz="2000" dirty="0" smtClean="0">
                <a:solidFill>
                  <a:schemeClr val="tx1">
                    <a:lumMod val="65000"/>
                    <a:lumOff val="35000"/>
                  </a:schemeClr>
                </a:solidFill>
                <a:latin typeface="+mj-ea"/>
                <a:ea typeface="+mj-ea"/>
                <a:sym typeface="+mn-ea"/>
              </a:rPr>
              <a:t>学长图纸系统</a:t>
            </a:r>
            <a:r>
              <a:rPr lang="zh-CN" altLang="en-US" sz="2000" dirty="0" smtClean="0">
                <a:solidFill>
                  <a:schemeClr val="tx1">
                    <a:lumMod val="65000"/>
                    <a:lumOff val="35000"/>
                  </a:schemeClr>
                </a:solidFill>
                <a:latin typeface="+mj-ea"/>
                <a:ea typeface="+mj-ea"/>
                <a:sym typeface="+mn-ea"/>
              </a:rPr>
              <a:t>分析</a:t>
            </a:r>
            <a:endParaRPr lang="zh-CN" altLang="en-US" sz="2000" dirty="0" smtClean="0">
              <a:solidFill>
                <a:schemeClr val="tx1">
                  <a:lumMod val="65000"/>
                  <a:lumOff val="35000"/>
                </a:schemeClr>
              </a:solidFill>
              <a:latin typeface="+mj-ea"/>
              <a:ea typeface="+mj-ea"/>
              <a:sym typeface="+mn-ea"/>
            </a:endParaRPr>
          </a:p>
        </p:txBody>
      </p:sp>
      <p:sp>
        <p:nvSpPr>
          <p:cNvPr id="2" name="椭圆 1"/>
          <p:cNvSpPr/>
          <p:nvPr/>
        </p:nvSpPr>
        <p:spPr>
          <a:xfrm>
            <a:off x="3055620" y="170688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3" name="椭圆 2"/>
          <p:cNvSpPr/>
          <p:nvPr/>
        </p:nvSpPr>
        <p:spPr>
          <a:xfrm>
            <a:off x="3004185" y="26625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p>
            <a:pPr algn="ctr"/>
            <a:endParaRPr lang="zh-CN" altLang="en-US"/>
          </a:p>
        </p:txBody>
      </p:sp>
      <p:sp>
        <p:nvSpPr>
          <p:cNvPr id="4" name="椭圆 3"/>
          <p:cNvSpPr/>
          <p:nvPr/>
        </p:nvSpPr>
        <p:spPr>
          <a:xfrm>
            <a:off x="3903980" y="287274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5" name="椭圆 4"/>
          <p:cNvSpPr/>
          <p:nvPr/>
        </p:nvSpPr>
        <p:spPr>
          <a:xfrm>
            <a:off x="3281045" y="36277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p>
            <a:pPr algn="ctr"/>
            <a:endParaRPr lang="zh-CN" altLang="en-US"/>
          </a:p>
        </p:txBody>
      </p:sp>
      <p:sp>
        <p:nvSpPr>
          <p:cNvPr id="6" name="椭圆 5"/>
          <p:cNvSpPr/>
          <p:nvPr/>
        </p:nvSpPr>
        <p:spPr>
          <a:xfrm>
            <a:off x="4268470" y="336931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7" name="椭圆 6"/>
          <p:cNvSpPr/>
          <p:nvPr/>
        </p:nvSpPr>
        <p:spPr>
          <a:xfrm>
            <a:off x="4605655" y="252222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8" name="椭圆 7"/>
          <p:cNvSpPr/>
          <p:nvPr/>
        </p:nvSpPr>
        <p:spPr>
          <a:xfrm>
            <a:off x="5307965" y="2621280"/>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p>
            <a:pPr algn="ctr"/>
            <a:endParaRPr lang="zh-CN" altLang="en-US"/>
          </a:p>
        </p:txBody>
      </p:sp>
      <p:sp>
        <p:nvSpPr>
          <p:cNvPr id="9" name="椭圆 8"/>
          <p:cNvSpPr/>
          <p:nvPr/>
        </p:nvSpPr>
        <p:spPr>
          <a:xfrm>
            <a:off x="4566285" y="297180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10" name="椭圆 9"/>
          <p:cNvSpPr/>
          <p:nvPr/>
        </p:nvSpPr>
        <p:spPr>
          <a:xfrm>
            <a:off x="4877435" y="36277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p>
            <a:pPr algn="ctr"/>
            <a:endParaRPr lang="zh-CN" altLang="en-US"/>
          </a:p>
        </p:txBody>
      </p:sp>
      <p:sp>
        <p:nvSpPr>
          <p:cNvPr id="11" name="椭圆 10"/>
          <p:cNvSpPr/>
          <p:nvPr/>
        </p:nvSpPr>
        <p:spPr>
          <a:xfrm>
            <a:off x="5836920" y="2151380"/>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p>
            <a:pPr algn="ctr"/>
            <a:endParaRPr lang="zh-CN" altLang="en-US"/>
          </a:p>
        </p:txBody>
      </p:sp>
      <p:sp>
        <p:nvSpPr>
          <p:cNvPr id="12" name="椭圆 11"/>
          <p:cNvSpPr/>
          <p:nvPr/>
        </p:nvSpPr>
        <p:spPr>
          <a:xfrm>
            <a:off x="5307965" y="189357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13" name="椭圆 12"/>
          <p:cNvSpPr/>
          <p:nvPr/>
        </p:nvSpPr>
        <p:spPr>
          <a:xfrm>
            <a:off x="5989320" y="130429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14" name="文本框 13"/>
          <p:cNvSpPr txBox="1"/>
          <p:nvPr/>
        </p:nvSpPr>
        <p:spPr>
          <a:xfrm>
            <a:off x="533400" y="636905"/>
            <a:ext cx="1175385" cy="287655"/>
          </a:xfrm>
          <a:prstGeom prst="rect">
            <a:avLst/>
          </a:prstGeom>
          <a:noFill/>
        </p:spPr>
        <p:txBody>
          <a:bodyPr wrap="square" rtlCol="0">
            <a:no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图神经网络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7.17</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车牌系统更新与</a:t>
            </a:r>
            <a:r>
              <a:rPr lang="zh-CN" altLang="en-US" dirty="0">
                <a:solidFill>
                  <a:schemeClr val="accent2">
                    <a:lumMod val="75000"/>
                  </a:schemeClr>
                </a:solidFill>
                <a:latin typeface="+mj-ea"/>
                <a:ea typeface="+mj-ea"/>
              </a:rPr>
              <a:t>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车牌系统更新与</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91858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双行车牌</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CBLPRD开源数据集中扩充双行车牌数据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参考论文、博客对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算法网络结构进行优化，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调整并行注意力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模块使之可以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无需分割直接训练双行车牌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翻拍车牌</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考虑到训练时翻拍车牌识别样本较少，自行翻拍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张并校对标注加入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0.832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0.976</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新一版系统部署</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上重新搭建环境测试部署脚本无误后联系公司那边部署，测试无误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保持请求与调用方式不变，更新服务接口https://ztai.ztzs.cn:5016/plate/apiv3.0recong_test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descr="京LF9218-辽C23666-501066349619"/>
          <p:cNvPicPr>
            <a:picLocks noChangeAspect="1"/>
          </p:cNvPicPr>
          <p:nvPr/>
        </p:nvPicPr>
        <p:blipFill>
          <a:blip r:embed="rId2"/>
          <a:srcRect l="15026" t="270" r="32645"/>
          <a:stretch>
            <a:fillRect/>
          </a:stretch>
        </p:blipFill>
        <p:spPr>
          <a:xfrm rot="5400000">
            <a:off x="3210560" y="2130425"/>
            <a:ext cx="820420" cy="1173480"/>
          </a:xfrm>
          <a:prstGeom prst="rect">
            <a:avLst/>
          </a:prstGeom>
        </p:spPr>
      </p:pic>
      <p:pic>
        <p:nvPicPr>
          <p:cNvPr id="3" name="图片 2" descr="川D776P2-川D77822-461bc1b70fa48f687a8a1742a4521eac"/>
          <p:cNvPicPr>
            <a:picLocks noChangeAspect="1"/>
          </p:cNvPicPr>
          <p:nvPr/>
        </p:nvPicPr>
        <p:blipFill>
          <a:blip r:embed="rId3"/>
          <a:stretch>
            <a:fillRect/>
          </a:stretch>
        </p:blipFill>
        <p:spPr>
          <a:xfrm>
            <a:off x="6435090" y="1233805"/>
            <a:ext cx="1273810" cy="547370"/>
          </a:xfrm>
          <a:prstGeom prst="rect">
            <a:avLst/>
          </a:prstGeom>
        </p:spPr>
      </p:pic>
      <p:pic>
        <p:nvPicPr>
          <p:cNvPr id="7" name="图片 6" descr="京AG8926-粤AGB926-2edf9a4c-bd00-41b2-bc66-2041112ff0a9"/>
          <p:cNvPicPr>
            <a:picLocks noChangeAspect="1"/>
          </p:cNvPicPr>
          <p:nvPr/>
        </p:nvPicPr>
        <p:blipFill>
          <a:blip r:embed="rId4"/>
          <a:stretch>
            <a:fillRect/>
          </a:stretch>
        </p:blipFill>
        <p:spPr>
          <a:xfrm>
            <a:off x="5208270" y="1188085"/>
            <a:ext cx="951230" cy="640080"/>
          </a:xfrm>
          <a:prstGeom prst="rect">
            <a:avLst/>
          </a:prstGeom>
        </p:spPr>
      </p:pic>
      <p:pic>
        <p:nvPicPr>
          <p:cNvPr id="8" name="图片 7" descr="藏ACC7HA-000204394"/>
          <p:cNvPicPr>
            <a:picLocks noChangeAspect="1"/>
          </p:cNvPicPr>
          <p:nvPr/>
        </p:nvPicPr>
        <p:blipFill>
          <a:blip r:embed="rId5"/>
          <a:stretch>
            <a:fillRect/>
          </a:stretch>
        </p:blipFill>
        <p:spPr>
          <a:xfrm>
            <a:off x="5208270" y="716280"/>
            <a:ext cx="1097280" cy="411480"/>
          </a:xfrm>
          <a:prstGeom prst="rect">
            <a:avLst/>
          </a:prstGeom>
        </p:spPr>
      </p:pic>
      <p:pic>
        <p:nvPicPr>
          <p:cNvPr id="9" name="图片 8" descr="藏C7GRLS-000256263"/>
          <p:cNvPicPr>
            <a:picLocks noChangeAspect="1"/>
          </p:cNvPicPr>
          <p:nvPr/>
        </p:nvPicPr>
        <p:blipFill>
          <a:blip r:embed="rId6"/>
          <a:stretch>
            <a:fillRect/>
          </a:stretch>
        </p:blipFill>
        <p:spPr>
          <a:xfrm>
            <a:off x="6508750" y="716280"/>
            <a:ext cx="1126490" cy="422275"/>
          </a:xfrm>
          <a:prstGeom prst="rect">
            <a:avLst/>
          </a:prstGeom>
        </p:spPr>
      </p:pic>
      <p:graphicFrame>
        <p:nvGraphicFramePr>
          <p:cNvPr id="10" name="表格 9"/>
          <p:cNvGraphicFramePr/>
          <p:nvPr>
            <p:custDataLst>
              <p:tags r:id="rId7"/>
            </p:custDataLst>
          </p:nvPr>
        </p:nvGraphicFramePr>
        <p:xfrm>
          <a:off x="5036185" y="1967865"/>
          <a:ext cx="3542665" cy="1159510"/>
        </p:xfrm>
        <a:graphic>
          <a:graphicData uri="http://schemas.openxmlformats.org/drawingml/2006/table">
            <a:tbl>
              <a:tblPr firstRow="1" bandRow="1">
                <a:tableStyleId>{5C22544A-7EE6-4342-B048-85BDC9FD1C3A}</a:tableStyleId>
              </a:tblPr>
              <a:tblGrid>
                <a:gridCol w="815340"/>
                <a:gridCol w="898525"/>
                <a:gridCol w="881380"/>
                <a:gridCol w="947420"/>
              </a:tblGrid>
              <a:tr h="457200">
                <a:tc>
                  <a:txBody>
                    <a:bodyPr/>
                    <a:p>
                      <a:pPr algn="ctr">
                        <a:buNone/>
                      </a:pPr>
                      <a:r>
                        <a:rPr lang="zh-CN" altLang="en-US" sz="1200"/>
                        <a:t>双行</a:t>
                      </a:r>
                      <a:r>
                        <a:rPr lang="zh-CN" altLang="en-US" sz="1200"/>
                        <a:t>优化</a:t>
                      </a:r>
                      <a:endParaRPr lang="zh-CN" altLang="en-US" sz="1200"/>
                    </a:p>
                  </a:txBody>
                  <a:tcPr/>
                </a:tc>
                <a:tc>
                  <a:txBody>
                    <a:bodyPr/>
                    <a:p>
                      <a:pPr algn="ctr">
                        <a:buNone/>
                      </a:pPr>
                      <a:r>
                        <a:rPr lang="zh-CN" altLang="en-US" sz="1200"/>
                        <a:t>公司</a:t>
                      </a:r>
                      <a:endParaRPr lang="zh-CN" altLang="en-US" sz="1200"/>
                    </a:p>
                    <a:p>
                      <a:pPr algn="ctr">
                        <a:buNone/>
                      </a:pPr>
                      <a:r>
                        <a:rPr lang="zh-CN" altLang="en-US" sz="1200"/>
                        <a:t>验证</a:t>
                      </a:r>
                      <a:r>
                        <a:rPr lang="zh-CN" altLang="en-US" sz="1200"/>
                        <a:t>集</a:t>
                      </a:r>
                      <a:endParaRPr lang="zh-CN" altLang="en-US" sz="1200"/>
                    </a:p>
                  </a:txBody>
                  <a:tcPr/>
                </a:tc>
                <a:tc>
                  <a:txBody>
                    <a:bodyPr/>
                    <a:p>
                      <a:pPr algn="ctr">
                        <a:buNone/>
                      </a:pPr>
                      <a:r>
                        <a:rPr lang="zh-CN" altLang="en-US" sz="1200"/>
                        <a:t>端到端</a:t>
                      </a:r>
                      <a:endParaRPr lang="zh-CN" altLang="en-US" sz="1200"/>
                    </a:p>
                    <a:p>
                      <a:pPr algn="ctr">
                        <a:buNone/>
                      </a:pPr>
                      <a:r>
                        <a:rPr lang="zh-CN" altLang="en-US" sz="1200"/>
                        <a:t>双行</a:t>
                      </a:r>
                      <a:r>
                        <a:rPr lang="zh-CN" altLang="en-US" sz="1200"/>
                        <a:t>抽样</a:t>
                      </a:r>
                      <a:endParaRPr lang="zh-CN" altLang="en-US" sz="1200"/>
                    </a:p>
                  </a:txBody>
                  <a:tcPr/>
                </a:tc>
                <a:tc>
                  <a:txBody>
                    <a:bodyPr/>
                    <a:p>
                      <a:pPr algn="ctr">
                        <a:buNone/>
                      </a:pPr>
                      <a:r>
                        <a:rPr lang="zh-CN" altLang="en-US" sz="1200"/>
                        <a:t>响应时间</a:t>
                      </a:r>
                      <a:endParaRPr lang="zh-CN" altLang="en-US" sz="1200"/>
                    </a:p>
                  </a:txBody>
                  <a:tcPr/>
                </a:tc>
              </a:tr>
              <a:tr h="350520">
                <a:tc>
                  <a:txBody>
                    <a:bodyPr/>
                    <a:p>
                      <a:pPr indent="0" algn="ctr">
                        <a:buNone/>
                      </a:pPr>
                      <a:r>
                        <a:rPr lang="zh-CN" altLang="en-US" sz="1200" b="0">
                          <a:solidFill>
                            <a:srgbClr val="000000"/>
                          </a:solidFill>
                          <a:latin typeface="Calibri" panose="020F0502020204030204" charset="0"/>
                          <a:cs typeface="Calibri" panose="020F0502020204030204" charset="0"/>
                        </a:rPr>
                        <a:t>优化</a:t>
                      </a:r>
                      <a:r>
                        <a:rPr lang="zh-CN" altLang="en-US" sz="1200" b="0">
                          <a:solidFill>
                            <a:srgbClr val="000000"/>
                          </a:solidFill>
                          <a:latin typeface="Calibri" panose="020F0502020204030204" charset="0"/>
                          <a:cs typeface="Calibri" panose="020F0502020204030204" charset="0"/>
                        </a:rPr>
                        <a:t>前</a:t>
                      </a:r>
                      <a:endParaRPr lang="zh-CN" altLang="en-US" sz="1200" b="0">
                        <a:solidFill>
                          <a:srgbClr val="000000"/>
                        </a:solidFill>
                        <a:latin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0.791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0.304s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51790">
                <a:tc>
                  <a:txBody>
                    <a:bodyPr/>
                    <a:p>
                      <a:pPr algn="ctr">
                        <a:buClrTx/>
                        <a:buSzTx/>
                        <a:buFontTx/>
                        <a:buNone/>
                      </a:pPr>
                      <a:r>
                        <a:rPr lang="zh-CN" altLang="en-US" sz="1200" b="0">
                          <a:solidFill>
                            <a:srgbClr val="000000"/>
                          </a:solidFill>
                          <a:latin typeface="Calibri" panose="020F0502020204030204" charset="0"/>
                          <a:cs typeface="Calibri" panose="020F0502020204030204" charset="0"/>
                        </a:rPr>
                        <a:t>优化</a:t>
                      </a:r>
                      <a:r>
                        <a:rPr lang="zh-CN" altLang="en-US" sz="1200" b="0">
                          <a:solidFill>
                            <a:srgbClr val="000000"/>
                          </a:solidFill>
                          <a:latin typeface="Calibri" panose="020F0502020204030204" charset="0"/>
                          <a:cs typeface="Calibri" panose="020F0502020204030204" charset="0"/>
                        </a:rPr>
                        <a:t>后</a:t>
                      </a:r>
                      <a:endParaRPr lang="zh-CN" altLang="en-US" sz="1200" b="0">
                        <a:solidFill>
                          <a:srgbClr val="000000"/>
                        </a:solidFill>
                        <a:latin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0.856</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0.904</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0.198s</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车牌系统更新与</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348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新场景识别算法</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CCPD</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Context Perception Parallel Decoder for Scene Text Recognition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CVPR202</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百度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提出了上下文感知并行解码器(CPPD)来预测PD通道中的字符序列。</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设计字符计数模块(CC)推断每个字符的出现次数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字符排序模块(CO)推断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文本序列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和占位符。</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PaddleOCR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上开源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搭建环境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并使用车牌数据训练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0.965</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完进一步测试看相对之前的是否有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459605" y="752475"/>
            <a:ext cx="3830955" cy="1569720"/>
          </a:xfrm>
          <a:prstGeom prst="rect">
            <a:avLst/>
          </a:prstGeom>
        </p:spPr>
      </p:pic>
      <p:pic>
        <p:nvPicPr>
          <p:cNvPr id="3" name="图片 2"/>
          <p:cNvPicPr>
            <a:picLocks noChangeAspect="1"/>
          </p:cNvPicPr>
          <p:nvPr/>
        </p:nvPicPr>
        <p:blipFill>
          <a:blip r:embed="rId3"/>
          <a:srcRect r="17912" b="-1817"/>
          <a:stretch>
            <a:fillRect/>
          </a:stretch>
        </p:blipFill>
        <p:spPr>
          <a:xfrm>
            <a:off x="4463415" y="2571750"/>
            <a:ext cx="3778885" cy="1167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车牌系统搭建与</a:t>
            </a:r>
            <a:r>
              <a:rPr lang="zh-CN" altLang="en-US" dirty="0">
                <a:solidFill>
                  <a:schemeClr val="accent2">
                    <a:lumMod val="75000"/>
                  </a:schemeClr>
                </a:solidFill>
                <a:latin typeface="+mj-ea"/>
                <a:ea typeface="+mj-ea"/>
              </a:rPr>
              <a:t>测试</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车牌系统搭建与测试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40931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预裁剪、目标检测、车牌分类、单行识别、双行分割、双行识别、后端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大分辨率图像测试，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压力测试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单双行混合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文档</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撰写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已优化问题、更新算法、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调用接口、启动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脚本、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所需依赖库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系统部署</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公司服务器上之前车牌环境版本比较旧，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需要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更新环境以及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依赖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公司服务器无法联网，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考虑环境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3808730" y="2618105"/>
          <a:ext cx="4732020" cy="2456815"/>
        </p:xfrm>
        <a:graphic>
          <a:graphicData uri="http://schemas.openxmlformats.org/drawingml/2006/table">
            <a:tbl>
              <a:tblPr firstRow="1" bandRow="1">
                <a:tableStyleId>{5C22544A-7EE6-4342-B048-85BDC9FD1C3A}</a:tableStyleId>
              </a:tblPr>
              <a:tblGrid>
                <a:gridCol w="957580"/>
                <a:gridCol w="499110"/>
                <a:gridCol w="804545"/>
                <a:gridCol w="1236345"/>
                <a:gridCol w="1234440"/>
              </a:tblGrid>
              <a:tr h="298450">
                <a:tc>
                  <a:txBody>
                    <a:bodyPr/>
                    <a:p>
                      <a:pPr algn="ctr">
                        <a:buNone/>
                      </a:pPr>
                      <a:r>
                        <a:rPr lang="zh-CN" altLang="en-US" sz="1200"/>
                        <a:t>系统</a:t>
                      </a:r>
                      <a:r>
                        <a:rPr lang="zh-CN" altLang="en-US" sz="1200"/>
                        <a:t>测试</a:t>
                      </a:r>
                      <a:endParaRPr lang="zh-CN" altLang="en-US" sz="1200"/>
                    </a:p>
                  </a:txBody>
                  <a:tcPr/>
                </a:tc>
                <a:tc>
                  <a:txBody>
                    <a:bodyPr/>
                    <a:p>
                      <a:pPr algn="ctr">
                        <a:buNone/>
                      </a:pPr>
                      <a:r>
                        <a:rPr lang="zh-CN" altLang="en-US" sz="1200"/>
                        <a:t>数量</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单张响应时间</a:t>
                      </a:r>
                      <a:endParaRPr lang="zh-CN" altLang="en-US" sz="1200"/>
                    </a:p>
                  </a:txBody>
                  <a:tcPr/>
                </a:tc>
                <a:tc>
                  <a:txBody>
                    <a:bodyPr/>
                    <a:p>
                      <a:pPr algn="ctr">
                        <a:buNone/>
                      </a:pPr>
                      <a:r>
                        <a:rPr lang="zh-CN" altLang="en-US" sz="1200"/>
                        <a:t>显存</a:t>
                      </a:r>
                      <a:r>
                        <a:rPr lang="zh-CN" altLang="en-US" sz="1200"/>
                        <a:t>占用</a:t>
                      </a:r>
                      <a:endParaRPr lang="zh-CN" altLang="en-US" sz="1200"/>
                    </a:p>
                  </a:txBody>
                  <a:tcPr/>
                </a:tc>
              </a:tr>
              <a:tr h="265430">
                <a:tc>
                  <a:txBody>
                    <a:bodyPr/>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Calibri" panose="020F0502020204030204" charset="0"/>
                        </a:rPr>
                        <a:t>单行公司</a:t>
                      </a:r>
                      <a:endParaRPr lang="zh-CN" altLang="en-US" sz="1000" b="0">
                        <a:solidFill>
                          <a:srgbClr val="000000"/>
                        </a:solidFill>
                        <a:latin typeface="微软雅黑" panose="020B0503020204020204" pitchFamily="34" charset="-122"/>
                        <a:ea typeface="微软雅黑" panose="020B0503020204020204" pitchFamily="34" charset="-122"/>
                        <a:cs typeface="Calibri" panose="020F0502020204030204" charset="0"/>
                      </a:endParaRPr>
                    </a:p>
                  </a:txBody>
                  <a:tcPr marL="91439" marR="91439" marT="45719" marB="45719" vert="horz" anchor="t" anchorCtr="0"/>
                </a:tc>
                <a:tc>
                  <a:txBody>
                    <a:bodyPr/>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rPr>
                        <a:t>1000</a:t>
                      </a:r>
                      <a:endPar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endParaRPr>
                    </a:p>
                  </a:txBody>
                  <a:tcPr marL="91439" marR="91439" marT="45719" marB="45719" vert="horz" anchor="t" anchorCtr="0"/>
                </a:tc>
                <a:tc>
                  <a:txBody>
                    <a:bodyPr/>
                    <a:p>
                      <a:pPr indent="0" algn="ctr">
                        <a:buNone/>
                      </a:pPr>
                      <a:r>
                        <a:rPr lang="en-US" sz="1000" b="0">
                          <a:latin typeface="微软雅黑" panose="020B0503020204020204" pitchFamily="34" charset="-122"/>
                          <a:ea typeface="微软雅黑" panose="020B0503020204020204" pitchFamily="34" charset="-122"/>
                          <a:cs typeface="宋体" panose="02010600030101010101" pitchFamily="2" charset="-122"/>
                        </a:rPr>
                        <a:t>95.3%</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sz="1000" b="0">
                          <a:latin typeface="微软雅黑" panose="020B0503020204020204" pitchFamily="34" charset="-122"/>
                          <a:ea typeface="微软雅黑" panose="020B0503020204020204" pitchFamily="34" charset="-122"/>
                          <a:cs typeface="宋体" panose="02010600030101010101" pitchFamily="2" charset="-122"/>
                        </a:rPr>
                        <a:t>0.198s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rowSpan="7">
                  <a:txBody>
                    <a:bodyPr/>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运行</a:t>
                      </a:r>
                      <a:r>
                        <a:rPr lang="zh-CN" altLang="en-US" sz="1000" b="0">
                          <a:latin typeface="微软雅黑" panose="020B0503020204020204" pitchFamily="34" charset="-122"/>
                          <a:ea typeface="微软雅黑" panose="020B0503020204020204" pitchFamily="34" charset="-122"/>
                          <a:cs typeface="宋体" panose="02010600030101010101" pitchFamily="2" charset="-122"/>
                        </a:rPr>
                        <a:t>显存</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3169M</a:t>
                      </a:r>
                      <a:endParaRPr lang="en-US" altLang="zh-CN"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r>
              <a:tr h="266065">
                <a:tc>
                  <a:txBody>
                    <a:bodyPr/>
                    <a:p>
                      <a:pPr indent="0" algn="ctr">
                        <a:buNone/>
                      </a:pPr>
                      <a:r>
                        <a:rPr lang="zh-CN" altLang="en-US" sz="1000">
                          <a:solidFill>
                            <a:srgbClr val="000000"/>
                          </a:solidFill>
                          <a:latin typeface="微软雅黑" panose="020B0503020204020204" pitchFamily="34" charset="-122"/>
                          <a:ea typeface="微软雅黑" panose="020B0503020204020204" pitchFamily="34" charset="-122"/>
                          <a:cs typeface="Calibri" panose="020F0502020204030204" charset="0"/>
                          <a:sym typeface="+mn-ea"/>
                        </a:rPr>
                        <a:t>双行公司</a:t>
                      </a:r>
                      <a:endParaRPr lang="zh-CN" altLang="en-US" sz="1000" b="0">
                        <a:solidFill>
                          <a:srgbClr val="000000"/>
                        </a:solidFill>
                        <a:latin typeface="微软雅黑" panose="020B0503020204020204" pitchFamily="34" charset="-122"/>
                        <a:ea typeface="微软雅黑" panose="020B0503020204020204" pitchFamily="34" charset="-122"/>
                        <a:cs typeface="Calibri" panose="020F0502020204030204" charset="0"/>
                        <a:sym typeface="+mn-ea"/>
                      </a:endParaRPr>
                    </a:p>
                  </a:txBody>
                  <a:tcPr marL="91439" marR="91439" marT="45719" marB="45719" vert="horz" anchor="t" anchorCtr="0"/>
                </a:tc>
                <a:tc>
                  <a:txBody>
                    <a:bodyPr/>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sym typeface="+mn-ea"/>
                        </a:rPr>
                        <a:t>1000</a:t>
                      </a:r>
                      <a:endPar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sym typeface="+mn-ea"/>
                      </a:endParaRPr>
                    </a:p>
                  </a:txBody>
                  <a:tcPr marL="91439" marR="91439" marT="45719" marB="45719" vert="horz" anchor="t" anchorCtr="0"/>
                </a:tc>
                <a:tc>
                  <a:txBody>
                    <a:bodyPr/>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84.5%</a:t>
                      </a:r>
                      <a:endParaRPr lang="en-US" altLang="zh-CN"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0.304s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r h="264795">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ccpd-base</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1000</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96.8%</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0.177s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r h="264795">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ccpd-rotate</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1000</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97.5%</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0.177s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r h="264795">
                <a:tc>
                  <a:txBody>
                    <a:bodyPr/>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大分辨率图</a:t>
                      </a: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276</a:t>
                      </a:r>
                      <a:endParaRPr lang="en-US" altLang="zh-CN"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sz="1000">
                          <a:latin typeface="微软雅黑" panose="020B0503020204020204" pitchFamily="34" charset="-122"/>
                          <a:ea typeface="微软雅黑" panose="020B0503020204020204" pitchFamily="34" charset="-122"/>
                          <a:cs typeface="宋体" panose="02010600030101010101" pitchFamily="2" charset="-122"/>
                          <a:sym typeface="+mn-ea"/>
                        </a:rPr>
                        <a:t>93.7%</a:t>
                      </a: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0.622s</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r h="236220">
                <a:tc>
                  <a:txBody>
                    <a:bodyPr/>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单行并发测试</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500</a:t>
                      </a:r>
                      <a:endPar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0.041s</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r h="234950">
                <a:tc>
                  <a:txBody>
                    <a:bodyPr/>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混合并发测试</a:t>
                      </a:r>
                      <a:endPar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500</a:t>
                      </a:r>
                      <a:endPar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0.053s</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bl>
          </a:graphicData>
        </a:graphic>
      </p:graphicFrame>
      <p:pic>
        <p:nvPicPr>
          <p:cNvPr id="5" name="图片 4" descr="车牌识别流程图"/>
          <p:cNvPicPr>
            <a:picLocks noChangeAspect="1"/>
          </p:cNvPicPr>
          <p:nvPr/>
        </p:nvPicPr>
        <p:blipFill>
          <a:blip r:embed="rId3"/>
          <a:stretch>
            <a:fillRect/>
          </a:stretch>
        </p:blipFill>
        <p:spPr>
          <a:xfrm>
            <a:off x="3512185" y="535940"/>
            <a:ext cx="5384800" cy="2176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双</a:t>
            </a:r>
            <a:r>
              <a:rPr lang="zh-CN" altLang="en-US" sz="2000" dirty="0" smtClean="0">
                <a:solidFill>
                  <a:schemeClr val="tx1">
                    <a:lumMod val="65000"/>
                    <a:lumOff val="35000"/>
                  </a:schemeClr>
                </a:solidFill>
                <a:latin typeface="+mj-ea"/>
                <a:ea typeface="+mj-ea"/>
                <a:sym typeface="+mn-ea"/>
              </a:rPr>
              <a:t>车牌系统搭建与测试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81889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屏幕翻拍车牌，能检测出来，但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字符识别准确率较低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翻拍样本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翻拍训练样本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较少，考虑自己翻拍一些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双行验证集端到端测试只有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0.79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开源数据集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CBLPRD-330k数据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包含33万张各类型以及各省份车牌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Unified Chinese License Plate detection and recognition with high efficiency</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万多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张，由中国大陆大部分省份的电子监测系统在不同时期和天气条件下的采集。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皖AM1613-陕AV1Q10-460879017242"/>
          <p:cNvPicPr>
            <a:picLocks noChangeAspect="1"/>
          </p:cNvPicPr>
          <p:nvPr/>
        </p:nvPicPr>
        <p:blipFill>
          <a:blip r:embed="rId2"/>
          <a:stretch>
            <a:fillRect/>
          </a:stretch>
        </p:blipFill>
        <p:spPr>
          <a:xfrm rot="5400000">
            <a:off x="4799330" y="934085"/>
            <a:ext cx="1793875" cy="1345565"/>
          </a:xfrm>
          <a:prstGeom prst="rect">
            <a:avLst/>
          </a:prstGeom>
        </p:spPr>
      </p:pic>
      <p:pic>
        <p:nvPicPr>
          <p:cNvPr id="6" name="图片 5" descr="京LF9218-辽C23666-501066349619"/>
          <p:cNvPicPr>
            <a:picLocks noChangeAspect="1"/>
          </p:cNvPicPr>
          <p:nvPr/>
        </p:nvPicPr>
        <p:blipFill>
          <a:blip r:embed="rId3"/>
          <a:stretch>
            <a:fillRect/>
          </a:stretch>
        </p:blipFill>
        <p:spPr>
          <a:xfrm rot="5400000">
            <a:off x="6622415" y="934085"/>
            <a:ext cx="1793240" cy="1345565"/>
          </a:xfrm>
          <a:prstGeom prst="rect">
            <a:avLst/>
          </a:prstGeom>
        </p:spPr>
      </p:pic>
      <p:pic>
        <p:nvPicPr>
          <p:cNvPr id="7" name="图片 6"/>
          <p:cNvPicPr>
            <a:picLocks noChangeAspect="1"/>
          </p:cNvPicPr>
          <p:nvPr/>
        </p:nvPicPr>
        <p:blipFill>
          <a:blip r:embed="rId4"/>
          <a:stretch>
            <a:fillRect/>
          </a:stretch>
        </p:blipFill>
        <p:spPr>
          <a:xfrm>
            <a:off x="640080" y="2571750"/>
            <a:ext cx="2999105" cy="1230630"/>
          </a:xfrm>
          <a:prstGeom prst="rect">
            <a:avLst/>
          </a:prstGeom>
        </p:spPr>
      </p:pic>
      <p:pic>
        <p:nvPicPr>
          <p:cNvPr id="4" name="图片 3"/>
          <p:cNvPicPr>
            <a:picLocks noChangeAspect="1"/>
          </p:cNvPicPr>
          <p:nvPr/>
        </p:nvPicPr>
        <p:blipFill>
          <a:blip r:embed="rId5"/>
          <a:stretch>
            <a:fillRect/>
          </a:stretch>
        </p:blipFill>
        <p:spPr>
          <a:xfrm>
            <a:off x="5013325" y="2571750"/>
            <a:ext cx="2612390" cy="2002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6.25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196723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双行车牌识别</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190489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62450" y="281241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单行车牌端到端</a:t>
            </a:r>
            <a:r>
              <a:rPr lang="zh-CN" altLang="en-US" dirty="0">
                <a:solidFill>
                  <a:schemeClr val="accent2">
                    <a:lumMod val="75000"/>
                  </a:schemeClr>
                </a:solidFill>
                <a:latin typeface="+mj-ea"/>
                <a:ea typeface="+mj-ea"/>
              </a:rPr>
              <a:t>构建</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724010" y="275008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6.19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82562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图例匹配整体流程</a:t>
            </a:r>
            <a:r>
              <a:rPr lang="zh-CN" altLang="en-US" dirty="0">
                <a:solidFill>
                  <a:schemeClr val="accent2">
                    <a:lumMod val="75000"/>
                  </a:schemeClr>
                </a:solidFill>
                <a:latin typeface="+mj-ea"/>
                <a:ea typeface="+mj-ea"/>
              </a:rPr>
              <a:t>走通</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181475" y="280543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立面图解析</a:t>
            </a:r>
            <a:r>
              <a:rPr lang="zh-CN" altLang="en-US" dirty="0">
                <a:solidFill>
                  <a:schemeClr val="accent2">
                    <a:lumMod val="75000"/>
                  </a:schemeClr>
                </a:solidFill>
                <a:latin typeface="+mj-ea"/>
                <a:ea typeface="+mj-ea"/>
              </a:rPr>
              <a:t>调研</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543035" y="2762783"/>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双行车牌识别</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数据方面</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之前整理双行车牌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张，大多为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加入公司双行车牌样本，从预筛选的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1593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张中筛选纠正，得到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1473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之前的算法在公司数据上省份汉字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几乎都会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直接识别双行车牌图像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2D Attentional Irregular Scene Text Recognizer</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论文中提到基于并行注意力机制可以直接识别多行文本，但使用车牌数据一直不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收敛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先进行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单行分割，变换后分别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迁移学习，在单行车牌训练模型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上迁移双行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4712970" y="2313305"/>
          <a:ext cx="3006090" cy="1621790"/>
        </p:xfrm>
        <a:graphic>
          <a:graphicData uri="http://schemas.openxmlformats.org/drawingml/2006/table">
            <a:tbl>
              <a:tblPr firstRow="1" bandRow="1">
                <a:tableStyleId>{5C22544A-7EE6-4342-B048-85BDC9FD1C3A}</a:tableStyleId>
              </a:tblPr>
              <a:tblGrid>
                <a:gridCol w="911225"/>
                <a:gridCol w="1068070"/>
                <a:gridCol w="1026795"/>
              </a:tblGrid>
              <a:tr h="274320">
                <a:tc>
                  <a:txBody>
                    <a:bodyPr/>
                    <a:p>
                      <a:pPr algn="ctr">
                        <a:buNone/>
                      </a:pPr>
                      <a:r>
                        <a:rPr lang="zh-CN" altLang="en-US" sz="1200"/>
                        <a:t>单字</a:t>
                      </a:r>
                      <a:r>
                        <a:rPr lang="en-US" altLang="zh-CN" sz="1200"/>
                        <a:t>/</a:t>
                      </a:r>
                      <a:r>
                        <a:rPr lang="zh-CN" altLang="en-US" sz="1200"/>
                        <a:t>整牌</a:t>
                      </a:r>
                      <a:endParaRPr lang="zh-CN" altLang="en-US" sz="1200"/>
                    </a:p>
                  </a:txBody>
                  <a:tcPr/>
                </a:tc>
                <a:tc>
                  <a:txBody>
                    <a:bodyPr/>
                    <a:p>
                      <a:pPr algn="ctr">
                        <a:buNone/>
                      </a:pPr>
                      <a:r>
                        <a:rPr lang="zh-CN" altLang="en-US" sz="1200"/>
                        <a:t>双行</a:t>
                      </a:r>
                      <a:r>
                        <a:rPr lang="zh-CN" altLang="en-US" sz="1200"/>
                        <a:t>训练</a:t>
                      </a:r>
                      <a:endParaRPr lang="zh-CN" altLang="en-US" sz="1200"/>
                    </a:p>
                  </a:txBody>
                  <a:tcPr/>
                </a:tc>
                <a:tc>
                  <a:txBody>
                    <a:bodyPr/>
                    <a:p>
                      <a:pPr algn="ctr">
                        <a:buNone/>
                      </a:pPr>
                      <a:r>
                        <a:rPr lang="zh-CN" altLang="en-US" sz="1200"/>
                        <a:t>分割</a:t>
                      </a:r>
                      <a:r>
                        <a:rPr lang="zh-CN" altLang="en-US" sz="1200"/>
                        <a:t>训练</a:t>
                      </a:r>
                      <a:endParaRPr lang="zh-CN" altLang="en-US" sz="1200"/>
                    </a:p>
                  </a:txBody>
                  <a:tcPr/>
                </a:tc>
              </a:tr>
              <a:tr h="336550">
                <a:tc>
                  <a:txBody>
                    <a:bodyPr/>
                    <a:p>
                      <a:pPr indent="0" algn="ctr">
                        <a:buNone/>
                      </a:pPr>
                      <a:r>
                        <a:rPr lang="en-US" sz="1200" b="0">
                          <a:solidFill>
                            <a:srgbClr val="000000"/>
                          </a:solidFill>
                          <a:latin typeface="Calibri" panose="020F0502020204030204" charset="0"/>
                          <a:cs typeface="Calibri" panose="020F0502020204030204" charset="0"/>
                        </a:rPr>
                        <a:t>CRNN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89.12/52.74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91.54/60.38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655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BertOCR</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不收敛</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81.75/41.04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a:t>
                      </a:r>
                      <a:r>
                        <a:rPr lang="en-US" altLang="en-US" sz="1200" b="0">
                          <a:solidFill>
                            <a:srgbClr val="000000"/>
                          </a:solidFill>
                          <a:latin typeface="Calibri" panose="020F0502020204030204" charset="0"/>
                          <a:ea typeface="Calibri" panose="020F0502020204030204" charset="0"/>
                          <a:cs typeface="Calibri" panose="020F0502020204030204" charset="0"/>
                        </a:rPr>
                        <a:t>atrn-tl</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94.60/77.21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96.31/88.99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Master-tl</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92.99/72.12</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95.07/87.65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
        <p:nvSpPr>
          <p:cNvPr id="12" name="文本框 11"/>
          <p:cNvSpPr txBox="1"/>
          <p:nvPr>
            <p:custDataLst>
              <p:tags r:id="rId3"/>
            </p:custDataLst>
          </p:nvPr>
        </p:nvSpPr>
        <p:spPr>
          <a:xfrm>
            <a:off x="4549140" y="636905"/>
            <a:ext cx="3756025" cy="167640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双行分割算法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使用空间变换网络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预测分割点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公司1473张测试，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张分割失败，大角度、字符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11" name="图片 1"/>
          <p:cNvPicPr>
            <a:picLocks noChangeAspect="1"/>
          </p:cNvPicPr>
          <p:nvPr/>
        </p:nvPicPr>
        <p:blipFill>
          <a:blip r:embed="rId4"/>
          <a:stretch>
            <a:fillRect/>
          </a:stretch>
        </p:blipFill>
        <p:spPr>
          <a:xfrm>
            <a:off x="4646930" y="1332230"/>
            <a:ext cx="984885" cy="816610"/>
          </a:xfrm>
          <a:prstGeom prst="rect">
            <a:avLst/>
          </a:prstGeom>
          <a:noFill/>
          <a:ln>
            <a:noFill/>
          </a:ln>
        </p:spPr>
      </p:pic>
      <p:pic>
        <p:nvPicPr>
          <p:cNvPr id="417" name="图片 7"/>
          <p:cNvPicPr>
            <a:picLocks noChangeAspect="1"/>
          </p:cNvPicPr>
          <p:nvPr/>
        </p:nvPicPr>
        <p:blipFill>
          <a:blip r:embed="rId5"/>
          <a:stretch>
            <a:fillRect/>
          </a:stretch>
        </p:blipFill>
        <p:spPr>
          <a:xfrm>
            <a:off x="5826760" y="1386840"/>
            <a:ext cx="1200150" cy="762000"/>
          </a:xfrm>
          <a:prstGeom prst="rect">
            <a:avLst/>
          </a:prstGeom>
          <a:noFill/>
          <a:ln>
            <a:noFill/>
          </a:ln>
        </p:spPr>
      </p:pic>
      <p:pic>
        <p:nvPicPr>
          <p:cNvPr id="419" name="图片 9"/>
          <p:cNvPicPr>
            <a:picLocks noChangeAspect="1"/>
          </p:cNvPicPr>
          <p:nvPr/>
        </p:nvPicPr>
        <p:blipFill>
          <a:blip r:embed="rId6"/>
          <a:stretch>
            <a:fillRect/>
          </a:stretch>
        </p:blipFill>
        <p:spPr>
          <a:xfrm>
            <a:off x="7378700" y="1332230"/>
            <a:ext cx="811530" cy="840105"/>
          </a:xfrm>
          <a:prstGeom prst="rect">
            <a:avLst/>
          </a:prstGeom>
          <a:noFill/>
          <a:ln>
            <a:noFill/>
          </a:ln>
        </p:spPr>
      </p:pic>
      <p:pic>
        <p:nvPicPr>
          <p:cNvPr id="3" name="图片 2" descr="HM971-K0665-闽DK0665-474d1db2-6412-4081-8ced-bf141628da15"/>
          <p:cNvPicPr>
            <a:picLocks noChangeAspect="1"/>
          </p:cNvPicPr>
          <p:nvPr/>
        </p:nvPicPr>
        <p:blipFill>
          <a:blip r:embed="rId7"/>
          <a:stretch>
            <a:fillRect/>
          </a:stretch>
        </p:blipFill>
        <p:spPr>
          <a:xfrm>
            <a:off x="656590" y="3853815"/>
            <a:ext cx="1238250" cy="466725"/>
          </a:xfrm>
          <a:prstGeom prst="rect">
            <a:avLst/>
          </a:prstGeom>
        </p:spPr>
      </p:pic>
      <p:pic>
        <p:nvPicPr>
          <p:cNvPr id="6" name="图片 5" descr="闽D-冀D_冀D96559_254"/>
          <p:cNvPicPr>
            <a:picLocks noChangeAspect="1"/>
          </p:cNvPicPr>
          <p:nvPr/>
        </p:nvPicPr>
        <p:blipFill>
          <a:blip r:embed="rId8"/>
          <a:stretch>
            <a:fillRect/>
          </a:stretch>
        </p:blipFill>
        <p:spPr>
          <a:xfrm>
            <a:off x="656590" y="4411345"/>
            <a:ext cx="1238885" cy="577850"/>
          </a:xfrm>
          <a:prstGeom prst="rect">
            <a:avLst/>
          </a:prstGeom>
        </p:spPr>
      </p:pic>
      <p:pic>
        <p:nvPicPr>
          <p:cNvPr id="7" name="图片 6" descr="B097挂-BD97挂-陕CBD97挂_52"/>
          <p:cNvPicPr>
            <a:picLocks noChangeAspect="1"/>
          </p:cNvPicPr>
          <p:nvPr/>
        </p:nvPicPr>
        <p:blipFill>
          <a:blip r:embed="rId9"/>
          <a:stretch>
            <a:fillRect/>
          </a:stretch>
        </p:blipFill>
        <p:spPr>
          <a:xfrm>
            <a:off x="2204720" y="3853815"/>
            <a:ext cx="1272540" cy="419735"/>
          </a:xfrm>
          <a:prstGeom prst="rect">
            <a:avLst/>
          </a:prstGeom>
        </p:spPr>
      </p:pic>
      <p:pic>
        <p:nvPicPr>
          <p:cNvPr id="9" name="图片 8" descr="J1986-J1988-闽DJ1988-b2f978d4-b490-41c4-8bc6-6b14b7cf710b"/>
          <p:cNvPicPr>
            <a:picLocks noChangeAspect="1"/>
          </p:cNvPicPr>
          <p:nvPr/>
        </p:nvPicPr>
        <p:blipFill>
          <a:blip r:embed="rId10"/>
          <a:stretch>
            <a:fillRect/>
          </a:stretch>
        </p:blipFill>
        <p:spPr>
          <a:xfrm>
            <a:off x="2204085" y="4411345"/>
            <a:ext cx="1273175" cy="462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单行车牌端到端</a:t>
            </a:r>
            <a:r>
              <a:rPr lang="zh-CN" altLang="en-US" sz="2000" dirty="0" smtClean="0">
                <a:solidFill>
                  <a:schemeClr val="tx1">
                    <a:lumMod val="65000"/>
                    <a:lumOff val="35000"/>
                  </a:schemeClr>
                </a:solidFill>
                <a:latin typeface="+mj-ea"/>
                <a:ea typeface="+mj-ea"/>
                <a:sym typeface="+mn-ea"/>
              </a:rPr>
              <a:t>构建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端到端</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使用测试整体分别表现最好的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进行车牌检测任务和字符识别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集成，使用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框架编写与第一版服务一致的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restful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针对标注后的公司数据随机抽样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张进行单行车牌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端到端测试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custDataLst>
              <p:tags r:id="rId2"/>
            </p:custDataLst>
          </p:nvPr>
        </p:nvSpPr>
        <p:spPr>
          <a:xfrm>
            <a:off x="4549140" y="636905"/>
            <a:ext cx="3756025" cy="167640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镜像车牌占比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12431/235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双行：1593</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/46</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二分类准确率能够达到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99.65/99.71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考虑策略：调整阈值使非镜像不被误判，能够区分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比较明显的镜像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后续改进</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双行车牌识别再优化与集成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镜像判别加入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1234"/>
          <p:cNvPicPr>
            <a:picLocks noChangeAspect="1"/>
          </p:cNvPicPr>
          <p:nvPr/>
        </p:nvPicPr>
        <p:blipFill>
          <a:blip r:embed="rId3"/>
          <a:stretch>
            <a:fillRect/>
          </a:stretch>
        </p:blipFill>
        <p:spPr>
          <a:xfrm>
            <a:off x="4648200" y="1880870"/>
            <a:ext cx="1276985" cy="367030"/>
          </a:xfrm>
          <a:prstGeom prst="rect">
            <a:avLst/>
          </a:prstGeom>
        </p:spPr>
      </p:pic>
      <p:pic>
        <p:nvPicPr>
          <p:cNvPr id="8" name="图片 7"/>
          <p:cNvPicPr>
            <a:picLocks noChangeAspect="1"/>
          </p:cNvPicPr>
          <p:nvPr/>
        </p:nvPicPr>
        <p:blipFill>
          <a:blip r:embed="rId4"/>
          <a:stretch>
            <a:fillRect/>
          </a:stretch>
        </p:blipFill>
        <p:spPr>
          <a:xfrm>
            <a:off x="6353175" y="1880870"/>
            <a:ext cx="1022350" cy="443230"/>
          </a:xfrm>
          <a:prstGeom prst="rect">
            <a:avLst/>
          </a:prstGeom>
        </p:spPr>
      </p:pic>
      <p:pic>
        <p:nvPicPr>
          <p:cNvPr id="334" name="图片 334" descr="皖AA9T20"/>
          <p:cNvPicPr>
            <a:picLocks noChangeAspect="1"/>
          </p:cNvPicPr>
          <p:nvPr/>
        </p:nvPicPr>
        <p:blipFill>
          <a:blip r:embed="rId5"/>
          <a:srcRect t="33363" b="33452"/>
          <a:stretch>
            <a:fillRect/>
          </a:stretch>
        </p:blipFill>
        <p:spPr>
          <a:xfrm>
            <a:off x="6300470" y="2384425"/>
            <a:ext cx="1127760" cy="374650"/>
          </a:xfrm>
          <a:prstGeom prst="rect">
            <a:avLst/>
          </a:prstGeom>
        </p:spPr>
      </p:pic>
      <p:graphicFrame>
        <p:nvGraphicFramePr>
          <p:cNvPr id="4" name="表格 3"/>
          <p:cNvGraphicFramePr/>
          <p:nvPr>
            <p:custDataLst>
              <p:tags r:id="rId6"/>
            </p:custDataLst>
          </p:nvPr>
        </p:nvGraphicFramePr>
        <p:xfrm>
          <a:off x="661670" y="2492375"/>
          <a:ext cx="3442335" cy="979805"/>
        </p:xfrm>
        <a:graphic>
          <a:graphicData uri="http://schemas.openxmlformats.org/drawingml/2006/table">
            <a:tbl>
              <a:tblPr firstRow="1" bandRow="1">
                <a:tableStyleId>{5C22544A-7EE6-4342-B048-85BDC9FD1C3A}</a:tableStyleId>
              </a:tblPr>
              <a:tblGrid>
                <a:gridCol w="762000"/>
                <a:gridCol w="894080"/>
                <a:gridCol w="892810"/>
                <a:gridCol w="893445"/>
              </a:tblGrid>
              <a:tr h="338455">
                <a:tc>
                  <a:txBody>
                    <a:bodyPr/>
                    <a:p>
                      <a:pPr algn="ctr">
                        <a:buNone/>
                      </a:pPr>
                      <a:r>
                        <a:rPr lang="zh-CN" altLang="en-US" sz="1200"/>
                        <a:t>指标</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运行</a:t>
                      </a:r>
                      <a:r>
                        <a:rPr lang="zh-CN" altLang="en-US" sz="1200"/>
                        <a:t>显存</a:t>
                      </a:r>
                      <a:endParaRPr lang="zh-CN" altLang="en-US" sz="1200"/>
                    </a:p>
                  </a:txBody>
                  <a:tcPr/>
                </a:tc>
                <a:tc>
                  <a:txBody>
                    <a:bodyPr/>
                    <a:p>
                      <a:pPr algn="ctr">
                        <a:buNone/>
                      </a:pPr>
                      <a:r>
                        <a:rPr lang="zh-CN" altLang="en-US" sz="1200"/>
                        <a:t>单张时间</a:t>
                      </a:r>
                      <a:endParaRPr lang="zh-CN" altLang="en-US" sz="1200"/>
                    </a:p>
                  </a:txBody>
                  <a:tcPr/>
                </a:tc>
              </a:tr>
              <a:tr h="320675">
                <a:tc>
                  <a:txBody>
                    <a:bodyPr/>
                    <a:p>
                      <a:pPr indent="0" algn="ctr">
                        <a:buNone/>
                      </a:pPr>
                      <a:r>
                        <a:rPr lang="zh-CN" altLang="en-US" sz="1200" b="0">
                          <a:solidFill>
                            <a:srgbClr val="000000"/>
                          </a:solidFill>
                          <a:latin typeface="Calibri" panose="020F0502020204030204" charset="0"/>
                          <a:cs typeface="Calibri" panose="020F0502020204030204" charset="0"/>
                        </a:rPr>
                        <a:t>新</a:t>
                      </a:r>
                      <a:r>
                        <a:rPr lang="zh-CN" altLang="en-US" sz="1200" b="0">
                          <a:solidFill>
                            <a:srgbClr val="000000"/>
                          </a:solidFill>
                          <a:latin typeface="Calibri" panose="020F0502020204030204" charset="0"/>
                          <a:cs typeface="Calibri" panose="020F0502020204030204" charset="0"/>
                        </a:rPr>
                        <a:t>服务</a:t>
                      </a:r>
                      <a:endParaRPr lang="zh-CN" altLang="en-US" sz="1200" b="0">
                        <a:solidFill>
                          <a:srgbClr val="000000"/>
                        </a:solidFill>
                        <a:latin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1830M</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0.198s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20675">
                <a:tc>
                  <a:txBody>
                    <a:bodyPr/>
                    <a:p>
                      <a:pPr algn="ctr">
                        <a:buClrTx/>
                        <a:buSzTx/>
                        <a:buFontTx/>
                        <a:buNone/>
                      </a:pPr>
                      <a:r>
                        <a:rPr lang="zh-CN" altLang="en-US" sz="1200" b="0">
                          <a:solidFill>
                            <a:srgbClr val="000000"/>
                          </a:solidFill>
                          <a:latin typeface="Calibri" panose="020F0502020204030204" charset="0"/>
                          <a:cs typeface="Calibri" panose="020F0502020204030204" charset="0"/>
                        </a:rPr>
                        <a:t>旧服务</a:t>
                      </a:r>
                      <a:endParaRPr lang="zh-CN" altLang="en-US" sz="1200" b="0">
                        <a:solidFill>
                          <a:srgbClr val="000000"/>
                        </a:solidFill>
                        <a:latin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78.2</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a:t>
                      </a:r>
                      <a:r>
                        <a:rPr lang="en-US" altLang="zh-CN" sz="1200" b="0">
                          <a:latin typeface="宋体" panose="02010600030101010101" pitchFamily="2" charset="-122"/>
                          <a:ea typeface="宋体" panose="02010600030101010101" pitchFamily="2" charset="-122"/>
                          <a:cs typeface="宋体" panose="02010600030101010101" pitchFamily="2" charset="-122"/>
                        </a:rPr>
                        <a:t>4238M</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0.277s</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6.25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a:t>
            </a:r>
            <a:r>
              <a:rPr lang="zh-CN" altLang="en-US" dirty="0">
                <a:solidFill>
                  <a:schemeClr val="accent2">
                    <a:lumMod val="75000"/>
                  </a:schemeClr>
                </a:solidFill>
                <a:latin typeface="+mj-ea"/>
                <a:ea typeface="+mj-ea"/>
              </a:rPr>
              <a:t>字符识别</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车牌字符</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针对之前筛选出公司可能包含车牌的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32073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张图像进行校对标注。得到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12329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张标注后的公司车牌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将其分为8</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2加入训练集和验证集。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根据公司数据中同一车牌可能多次出现的场景，无法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认清也能</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尝试新的算法Master</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Pr2021</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自注意的场景文本识别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Transformer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结构的多头自注意力掩膜，对空间失真学习了更强大和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更鲁棒的中间表示。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3239770"/>
          <a:ext cx="4199255" cy="1320800"/>
        </p:xfrm>
        <a:graphic>
          <a:graphicData uri="http://schemas.openxmlformats.org/drawingml/2006/table">
            <a:tbl>
              <a:tblPr firstRow="1" bandRow="1">
                <a:tableStyleId>{5C22544A-7EE6-4342-B048-85BDC9FD1C3A}</a:tableStyleId>
              </a:tblPr>
              <a:tblGrid>
                <a:gridCol w="937895"/>
                <a:gridCol w="1099185"/>
                <a:gridCol w="1130935"/>
                <a:gridCol w="1031240"/>
              </a:tblGrid>
              <a:tr h="274320">
                <a:tc>
                  <a:txBody>
                    <a:bodyPr/>
                    <a:p>
                      <a:pPr algn="ctr">
                        <a:buNone/>
                      </a:pPr>
                      <a:r>
                        <a:rPr lang="zh-CN" altLang="en-US" sz="1200"/>
                        <a:t>单字</a:t>
                      </a:r>
                      <a:r>
                        <a:rPr lang="en-US" altLang="zh-CN" sz="1200"/>
                        <a:t>/</a:t>
                      </a:r>
                      <a:r>
                        <a:rPr lang="zh-CN" altLang="en-US" sz="1200"/>
                        <a:t>整牌</a:t>
                      </a:r>
                      <a:endParaRPr lang="zh-CN" altLang="en-US" sz="1200"/>
                    </a:p>
                  </a:txBody>
                  <a:tcPr/>
                </a:tc>
                <a:tc>
                  <a:txBody>
                    <a:bodyPr/>
                    <a:p>
                      <a:pPr algn="ctr">
                        <a:buNone/>
                      </a:pPr>
                      <a:r>
                        <a:rPr lang="zh-CN" altLang="en-US" sz="1200"/>
                        <a:t>整体测试集</a:t>
                      </a:r>
                      <a:endParaRPr lang="zh-CN" altLang="en-US" sz="1200"/>
                    </a:p>
                  </a:txBody>
                  <a:tcPr/>
                </a:tc>
                <a:tc>
                  <a:txBody>
                    <a:bodyPr/>
                    <a:p>
                      <a:pPr algn="ctr">
                        <a:buNone/>
                      </a:pPr>
                      <a:r>
                        <a:rPr lang="zh-CN" altLang="en-US" sz="1200"/>
                        <a:t>公司测试</a:t>
                      </a:r>
                      <a:r>
                        <a:rPr lang="zh-CN" altLang="en-US" sz="1200"/>
                        <a:t>集</a:t>
                      </a:r>
                      <a:endParaRPr lang="zh-CN" altLang="en-US" sz="1200"/>
                    </a:p>
                  </a:txBody>
                  <a:tcPr/>
                </a:tc>
                <a:tc>
                  <a:txBody>
                    <a:bodyPr/>
                    <a:p>
                      <a:pPr algn="ctr">
                        <a:buNone/>
                      </a:pPr>
                      <a:r>
                        <a:rPr lang="zh-CN" altLang="en-US" sz="1200"/>
                        <a:t>相对清晰</a:t>
                      </a:r>
                      <a:r>
                        <a:rPr lang="zh-CN" altLang="en-US" sz="1200"/>
                        <a:t>集</a:t>
                      </a:r>
                      <a:endParaRPr lang="zh-CN" altLang="en-US" sz="1200"/>
                    </a:p>
                  </a:txBody>
                  <a:tcPr/>
                </a:tc>
              </a:tr>
              <a:tr h="358140">
                <a:tc>
                  <a:txBody>
                    <a:bodyPr/>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99.19/95.97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98.99/94.18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99.44/97.78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51155">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99.07/95.01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98.52/91.51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99.56/98.01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M</a:t>
                      </a: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endPar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98.78/93.13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98.68/92.35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98.82/94.71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
        <p:nvSpPr>
          <p:cNvPr id="3" name="文本框 2"/>
          <p:cNvSpPr txBox="1"/>
          <p:nvPr>
            <p:custDataLst>
              <p:tags r:id="rId3"/>
            </p:custDataLst>
          </p:nvPr>
        </p:nvSpPr>
        <p:spPr>
          <a:xfrm>
            <a:off x="4833620" y="636905"/>
            <a:ext cx="3418205" cy="365633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相似标注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切出车牌分辨率过小时，省份汉字出错概率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字符遮挡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容易出错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非省份，渣、学、挂，样本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车牌不完整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严格非车牌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70" name="图片 4"/>
          <p:cNvPicPr>
            <a:picLocks noChangeAspect="1"/>
          </p:cNvPicPr>
          <p:nvPr/>
        </p:nvPicPr>
        <p:blipFill>
          <a:blip r:embed="rId4"/>
          <a:stretch>
            <a:fillRect/>
          </a:stretch>
        </p:blipFill>
        <p:spPr>
          <a:xfrm>
            <a:off x="4944110" y="913765"/>
            <a:ext cx="1419860" cy="533400"/>
          </a:xfrm>
          <a:prstGeom prst="rect">
            <a:avLst/>
          </a:prstGeom>
          <a:noFill/>
          <a:ln>
            <a:noFill/>
          </a:ln>
        </p:spPr>
      </p:pic>
      <p:pic>
        <p:nvPicPr>
          <p:cNvPr id="371" name="图片 5"/>
          <p:cNvPicPr>
            <a:picLocks noChangeAspect="1"/>
          </p:cNvPicPr>
          <p:nvPr/>
        </p:nvPicPr>
        <p:blipFill>
          <a:blip r:embed="rId5"/>
          <a:stretch>
            <a:fillRect/>
          </a:stretch>
        </p:blipFill>
        <p:spPr>
          <a:xfrm>
            <a:off x="6592570" y="890905"/>
            <a:ext cx="1466215" cy="556260"/>
          </a:xfrm>
          <a:prstGeom prst="rect">
            <a:avLst/>
          </a:prstGeom>
          <a:noFill/>
          <a:ln>
            <a:noFill/>
          </a:ln>
        </p:spPr>
      </p:pic>
      <p:pic>
        <p:nvPicPr>
          <p:cNvPr id="364" name="图片 12"/>
          <p:cNvPicPr>
            <a:picLocks noChangeAspect="1"/>
          </p:cNvPicPr>
          <p:nvPr/>
        </p:nvPicPr>
        <p:blipFill>
          <a:blip r:embed="rId6"/>
          <a:stretch>
            <a:fillRect/>
          </a:stretch>
        </p:blipFill>
        <p:spPr>
          <a:xfrm>
            <a:off x="4944110" y="1557655"/>
            <a:ext cx="1420495" cy="254635"/>
          </a:xfrm>
          <a:prstGeom prst="rect">
            <a:avLst/>
          </a:prstGeom>
          <a:noFill/>
          <a:ln>
            <a:noFill/>
          </a:ln>
        </p:spPr>
      </p:pic>
      <p:pic>
        <p:nvPicPr>
          <p:cNvPr id="365" name="图片 13"/>
          <p:cNvPicPr>
            <a:picLocks noChangeAspect="1"/>
          </p:cNvPicPr>
          <p:nvPr/>
        </p:nvPicPr>
        <p:blipFill>
          <a:blip r:embed="rId7"/>
          <a:stretch>
            <a:fillRect/>
          </a:stretch>
        </p:blipFill>
        <p:spPr>
          <a:xfrm>
            <a:off x="6592570" y="1557655"/>
            <a:ext cx="1466215" cy="406400"/>
          </a:xfrm>
          <a:prstGeom prst="rect">
            <a:avLst/>
          </a:prstGeom>
          <a:noFill/>
          <a:ln>
            <a:noFill/>
          </a:ln>
        </p:spPr>
      </p:pic>
      <p:pic>
        <p:nvPicPr>
          <p:cNvPr id="13" name="图片 12" descr="苏A277KX-苏A207KX-a5aabd6c-7bc5-425f-b5ca-f17feb9e8dba"/>
          <p:cNvPicPr>
            <a:picLocks noChangeAspect="1"/>
          </p:cNvPicPr>
          <p:nvPr/>
        </p:nvPicPr>
        <p:blipFill>
          <a:blip r:embed="rId8"/>
          <a:stretch>
            <a:fillRect/>
          </a:stretch>
        </p:blipFill>
        <p:spPr>
          <a:xfrm>
            <a:off x="6592570" y="4189095"/>
            <a:ext cx="1410970" cy="507365"/>
          </a:xfrm>
          <a:prstGeom prst="rect">
            <a:avLst/>
          </a:prstGeom>
        </p:spPr>
      </p:pic>
      <p:pic>
        <p:nvPicPr>
          <p:cNvPr id="14" name="图片 13" descr="川AH9E17-闽AH9E17-d74fdf7fb6adaaec9006d6199a9f2a38"/>
          <p:cNvPicPr>
            <a:picLocks noChangeAspect="1"/>
          </p:cNvPicPr>
          <p:nvPr/>
        </p:nvPicPr>
        <p:blipFill>
          <a:blip r:embed="rId9"/>
          <a:stretch>
            <a:fillRect/>
          </a:stretch>
        </p:blipFill>
        <p:spPr>
          <a:xfrm>
            <a:off x="4944110" y="3084830"/>
            <a:ext cx="1402715" cy="431800"/>
          </a:xfrm>
          <a:prstGeom prst="rect">
            <a:avLst/>
          </a:prstGeom>
        </p:spPr>
      </p:pic>
      <p:pic>
        <p:nvPicPr>
          <p:cNvPr id="15" name="图片 14"/>
          <p:cNvPicPr>
            <a:picLocks noChangeAspect="1"/>
          </p:cNvPicPr>
          <p:nvPr/>
        </p:nvPicPr>
        <p:blipFill>
          <a:blip r:embed="rId10"/>
          <a:stretch>
            <a:fillRect/>
          </a:stretch>
        </p:blipFill>
        <p:spPr>
          <a:xfrm>
            <a:off x="4944745" y="4191000"/>
            <a:ext cx="1419860" cy="505460"/>
          </a:xfrm>
          <a:prstGeom prst="rect">
            <a:avLst/>
          </a:prstGeom>
        </p:spPr>
      </p:pic>
      <p:pic>
        <p:nvPicPr>
          <p:cNvPr id="16" name="图片 15"/>
          <p:cNvPicPr>
            <a:picLocks noChangeAspect="1"/>
          </p:cNvPicPr>
          <p:nvPr/>
        </p:nvPicPr>
        <p:blipFill>
          <a:blip r:embed="rId11"/>
          <a:stretch>
            <a:fillRect/>
          </a:stretch>
        </p:blipFill>
        <p:spPr>
          <a:xfrm>
            <a:off x="6592570" y="3084830"/>
            <a:ext cx="1308735" cy="474980"/>
          </a:xfrm>
          <a:prstGeom prst="rect">
            <a:avLst/>
          </a:prstGeom>
        </p:spPr>
      </p:pic>
      <p:pic>
        <p:nvPicPr>
          <p:cNvPr id="369" name="图片 3"/>
          <p:cNvPicPr>
            <a:picLocks noChangeAspect="1"/>
          </p:cNvPicPr>
          <p:nvPr/>
        </p:nvPicPr>
        <p:blipFill>
          <a:blip r:embed="rId12"/>
          <a:stretch>
            <a:fillRect/>
          </a:stretch>
        </p:blipFill>
        <p:spPr>
          <a:xfrm>
            <a:off x="4944110" y="3638550"/>
            <a:ext cx="1309370" cy="488315"/>
          </a:xfrm>
          <a:prstGeom prst="rect">
            <a:avLst/>
          </a:prstGeom>
          <a:noFill/>
          <a:ln>
            <a:noFill/>
          </a:ln>
        </p:spPr>
      </p:pic>
      <p:pic>
        <p:nvPicPr>
          <p:cNvPr id="18" name="图片 17" descr="冀A44539-冀A4453学_日_黄_0M_0"/>
          <p:cNvPicPr>
            <a:picLocks noChangeAspect="1"/>
          </p:cNvPicPr>
          <p:nvPr/>
        </p:nvPicPr>
        <p:blipFill>
          <a:blip r:embed="rId13"/>
          <a:stretch>
            <a:fillRect/>
          </a:stretch>
        </p:blipFill>
        <p:spPr>
          <a:xfrm>
            <a:off x="6592570" y="3638550"/>
            <a:ext cx="1345565" cy="429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7" name="图片 2"/>
          <p:cNvPicPr>
            <a:picLocks noChangeAspect="1"/>
          </p:cNvPicPr>
          <p:nvPr/>
        </p:nvPicPr>
        <p:blipFill>
          <a:blip r:embed="rId1"/>
          <a:stretch>
            <a:fillRect/>
          </a:stretch>
        </p:blipFill>
        <p:spPr>
          <a:xfrm>
            <a:off x="2333625" y="691515"/>
            <a:ext cx="4476750" cy="40405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6.18</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a:t>
            </a:r>
            <a:r>
              <a:rPr lang="zh-CN" altLang="en-US" dirty="0">
                <a:solidFill>
                  <a:schemeClr val="accent2">
                    <a:lumMod val="75000"/>
                  </a:schemeClr>
                </a:solidFill>
                <a:latin typeface="+mj-ea"/>
                <a:ea typeface="+mj-ea"/>
              </a:rPr>
              <a:t>字符识别</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车牌字符</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字符识别</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使用Transformer架构中的自注意力机制来处理</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序列信息。</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，传统</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ResNet31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卷积网络加上</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lstm编码器-解码器</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二维注意力模块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AsterNet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，二维变换矫正网络加上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2268220"/>
          <a:ext cx="4080510" cy="1622425"/>
        </p:xfrm>
        <a:graphic>
          <a:graphicData uri="http://schemas.openxmlformats.org/drawingml/2006/table">
            <a:tbl>
              <a:tblPr firstRow="1" bandRow="1">
                <a:tableStyleId>{5C22544A-7EE6-4342-B048-85BDC9FD1C3A}</a:tableStyleId>
              </a:tblPr>
              <a:tblGrid>
                <a:gridCol w="911225"/>
                <a:gridCol w="1068070"/>
                <a:gridCol w="1026795"/>
                <a:gridCol w="1074420"/>
              </a:tblGrid>
              <a:tr h="274320">
                <a:tc>
                  <a:txBody>
                    <a:bodyPr/>
                    <a:p>
                      <a:pPr algn="ctr">
                        <a:buNone/>
                      </a:pPr>
                      <a:r>
                        <a:rPr lang="zh-CN" altLang="en-US" sz="1200"/>
                        <a:t>单字</a:t>
                      </a:r>
                      <a:r>
                        <a:rPr lang="en-US" altLang="zh-CN" sz="1200"/>
                        <a:t>/</a:t>
                      </a:r>
                      <a:r>
                        <a:rPr lang="zh-CN" altLang="en-US" sz="1200"/>
                        <a:t>整牌</a:t>
                      </a:r>
                      <a:endParaRPr lang="zh-CN" altLang="en-US" sz="1200"/>
                    </a:p>
                  </a:txBody>
                  <a:tcPr/>
                </a:tc>
                <a:tc>
                  <a:txBody>
                    <a:bodyPr/>
                    <a:p>
                      <a:pPr algn="ctr">
                        <a:buNone/>
                      </a:pPr>
                      <a:r>
                        <a:rPr lang="zh-CN" altLang="en-US" sz="1200"/>
                        <a:t>综合测试集</a:t>
                      </a:r>
                      <a:endParaRPr lang="zh-CN" altLang="en-US" sz="1200"/>
                    </a:p>
                  </a:txBody>
                  <a:tcPr/>
                </a:tc>
                <a:tc>
                  <a:txBody>
                    <a:bodyPr/>
                    <a:p>
                      <a:pPr algn="ctr">
                        <a:buNone/>
                      </a:pPr>
                      <a:r>
                        <a:rPr lang="zh-CN" altLang="en-US" sz="1200"/>
                        <a:t>公司数据</a:t>
                      </a:r>
                      <a:endParaRPr lang="zh-CN" altLang="en-US" sz="1200"/>
                    </a:p>
                  </a:txBody>
                  <a:tcPr/>
                </a:tc>
                <a:tc>
                  <a:txBody>
                    <a:bodyPr/>
                    <a:p>
                      <a:pPr algn="ctr">
                        <a:buNone/>
                      </a:pPr>
                      <a:r>
                        <a:rPr lang="zh-CN" altLang="en-US" sz="1200"/>
                        <a:t>识别</a:t>
                      </a:r>
                      <a:r>
                        <a:rPr lang="zh-CN" altLang="en-US" sz="1200"/>
                        <a:t>图集</a:t>
                      </a:r>
                      <a:endParaRPr lang="zh-CN" altLang="en-US" sz="1200"/>
                    </a:p>
                  </a:txBody>
                  <a:tcPr/>
                </a:tc>
              </a:tr>
              <a:tr h="336550">
                <a:tc>
                  <a:txBody>
                    <a:bodyPr/>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99.10/94.93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94.57/75.76</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96.62/</a:t>
                      </a:r>
                      <a:r>
                        <a:rPr lang="en-US" altLang="en-US" sz="1200">
                          <a:latin typeface="宋体" panose="02010600030101010101" pitchFamily="2" charset="-122"/>
                          <a:ea typeface="宋体" panose="02010600030101010101" pitchFamily="2" charset="-122"/>
                          <a:cs typeface="宋体" panose="02010600030101010101" pitchFamily="2" charset="-122"/>
                          <a:sym typeface="+mn-ea"/>
                        </a:rPr>
                        <a:t>92.25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a:t>
                      </a:r>
                      <a:r>
                        <a:rPr lang="en-US" altLang="en-US" sz="1200" b="0">
                          <a:solidFill>
                            <a:srgbClr val="000000"/>
                          </a:solidFill>
                          <a:latin typeface="Calibri" panose="020F0502020204030204" charset="0"/>
                          <a:ea typeface="Calibri" panose="020F0502020204030204" charset="0"/>
                          <a:cs typeface="Calibri" panose="020F0502020204030204" charset="0"/>
                        </a:rPr>
                        <a:t>ar</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98.39/91.05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92.05/67.97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96.05/88.89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99.00/94.63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90.44/60.17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96.25/89.92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Moran-pre</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98.42/92.17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92.90/70.59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96.12/88.38</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
        <p:nvSpPr>
          <p:cNvPr id="3" name="文本框 2"/>
          <p:cNvSpPr txBox="1"/>
          <p:nvPr>
            <p:custDataLst>
              <p:tags r:id="rId3"/>
            </p:custDataLst>
          </p:nvPr>
        </p:nvSpPr>
        <p:spPr>
          <a:xfrm>
            <a:off x="4833620" y="636905"/>
            <a:ext cx="3418205" cy="365633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切出车牌分辨率过小，导致文字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省份汉字更容易出错，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容易混淆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非车牌无法辨识，会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随机猜一个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考虑加入负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川AR2C93"/>
          <p:cNvPicPr>
            <a:picLocks noChangeAspect="1"/>
          </p:cNvPicPr>
          <p:nvPr/>
        </p:nvPicPr>
        <p:blipFill>
          <a:blip r:embed="rId4"/>
          <a:stretch>
            <a:fillRect/>
          </a:stretch>
        </p:blipFill>
        <p:spPr>
          <a:xfrm>
            <a:off x="4922520" y="1123950"/>
            <a:ext cx="1124585" cy="659765"/>
          </a:xfrm>
          <a:prstGeom prst="rect">
            <a:avLst/>
          </a:prstGeom>
        </p:spPr>
      </p:pic>
      <p:pic>
        <p:nvPicPr>
          <p:cNvPr id="6" name="图片 5" descr="贵D3F532"/>
          <p:cNvPicPr>
            <a:picLocks noChangeAspect="1"/>
          </p:cNvPicPr>
          <p:nvPr/>
        </p:nvPicPr>
        <p:blipFill>
          <a:blip r:embed="rId5"/>
          <a:stretch>
            <a:fillRect/>
          </a:stretch>
        </p:blipFill>
        <p:spPr>
          <a:xfrm>
            <a:off x="4922520" y="2033270"/>
            <a:ext cx="1123950" cy="506095"/>
          </a:xfrm>
          <a:prstGeom prst="rect">
            <a:avLst/>
          </a:prstGeom>
        </p:spPr>
      </p:pic>
      <p:pic>
        <p:nvPicPr>
          <p:cNvPr id="7" name="图片 6" descr="沪ACF431"/>
          <p:cNvPicPr>
            <a:picLocks noChangeAspect="1"/>
          </p:cNvPicPr>
          <p:nvPr/>
        </p:nvPicPr>
        <p:blipFill>
          <a:blip r:embed="rId6"/>
          <a:stretch>
            <a:fillRect/>
          </a:stretch>
        </p:blipFill>
        <p:spPr>
          <a:xfrm>
            <a:off x="6323330" y="2033270"/>
            <a:ext cx="1123950" cy="506095"/>
          </a:xfrm>
          <a:prstGeom prst="rect">
            <a:avLst/>
          </a:prstGeom>
        </p:spPr>
      </p:pic>
      <p:pic>
        <p:nvPicPr>
          <p:cNvPr id="8" name="图片 7"/>
          <p:cNvPicPr>
            <a:picLocks noChangeAspect="1"/>
          </p:cNvPicPr>
          <p:nvPr/>
        </p:nvPicPr>
        <p:blipFill>
          <a:blip r:embed="rId7"/>
          <a:stretch>
            <a:fillRect/>
          </a:stretch>
        </p:blipFill>
        <p:spPr>
          <a:xfrm>
            <a:off x="4922520" y="2959100"/>
            <a:ext cx="1451610" cy="584835"/>
          </a:xfrm>
          <a:prstGeom prst="rect">
            <a:avLst/>
          </a:prstGeom>
        </p:spPr>
      </p:pic>
      <p:pic>
        <p:nvPicPr>
          <p:cNvPr id="9" name="图片 8"/>
          <p:cNvPicPr>
            <a:picLocks noChangeAspect="1"/>
          </p:cNvPicPr>
          <p:nvPr/>
        </p:nvPicPr>
        <p:blipFill>
          <a:blip r:embed="rId8"/>
          <a:stretch>
            <a:fillRect/>
          </a:stretch>
        </p:blipFill>
        <p:spPr>
          <a:xfrm>
            <a:off x="4922520" y="4008120"/>
            <a:ext cx="1261745" cy="502920"/>
          </a:xfrm>
          <a:prstGeom prst="rect">
            <a:avLst/>
          </a:prstGeom>
        </p:spPr>
      </p:pic>
      <p:pic>
        <p:nvPicPr>
          <p:cNvPr id="10" name="图片 9"/>
          <p:cNvPicPr>
            <a:picLocks noChangeAspect="1"/>
          </p:cNvPicPr>
          <p:nvPr/>
        </p:nvPicPr>
        <p:blipFill>
          <a:blip r:embed="rId9"/>
          <a:stretch>
            <a:fillRect/>
          </a:stretch>
        </p:blipFill>
        <p:spPr>
          <a:xfrm>
            <a:off x="6184265" y="1285240"/>
            <a:ext cx="1721485" cy="337185"/>
          </a:xfrm>
          <a:prstGeom prst="rect">
            <a:avLst/>
          </a:prstGeom>
        </p:spPr>
      </p:pic>
      <p:pic>
        <p:nvPicPr>
          <p:cNvPr id="346" name="图片 3"/>
          <p:cNvPicPr>
            <a:picLocks noChangeAspect="1"/>
          </p:cNvPicPr>
          <p:nvPr/>
        </p:nvPicPr>
        <p:blipFill>
          <a:blip r:embed="rId10"/>
          <a:stretch>
            <a:fillRect/>
          </a:stretch>
        </p:blipFill>
        <p:spPr>
          <a:xfrm>
            <a:off x="669925" y="4206875"/>
            <a:ext cx="1212850" cy="423545"/>
          </a:xfrm>
          <a:prstGeom prst="rect">
            <a:avLst/>
          </a:prstGeom>
          <a:noFill/>
          <a:ln>
            <a:noFill/>
          </a:ln>
        </p:spPr>
      </p:pic>
      <p:pic>
        <p:nvPicPr>
          <p:cNvPr id="347" name="图片 4"/>
          <p:cNvPicPr>
            <a:picLocks noChangeAspect="1"/>
          </p:cNvPicPr>
          <p:nvPr/>
        </p:nvPicPr>
        <p:blipFill>
          <a:blip r:embed="rId11"/>
          <a:stretch>
            <a:fillRect/>
          </a:stretch>
        </p:blipFill>
        <p:spPr>
          <a:xfrm>
            <a:off x="2143760" y="4206875"/>
            <a:ext cx="977900" cy="423545"/>
          </a:xfrm>
          <a:prstGeom prst="rect">
            <a:avLst/>
          </a:prstGeom>
          <a:noFill/>
          <a:ln>
            <a:noFill/>
          </a:ln>
        </p:spPr>
      </p:pic>
      <p:pic>
        <p:nvPicPr>
          <p:cNvPr id="11" name="图片 10"/>
          <p:cNvPicPr>
            <a:picLocks noChangeAspect="1"/>
          </p:cNvPicPr>
          <p:nvPr/>
        </p:nvPicPr>
        <p:blipFill>
          <a:blip r:embed="rId12"/>
          <a:stretch>
            <a:fillRect/>
          </a:stretch>
        </p:blipFill>
        <p:spPr>
          <a:xfrm>
            <a:off x="6525260" y="2968625"/>
            <a:ext cx="1490345" cy="584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418965" y="178371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a:t>
            </a:r>
            <a:r>
              <a:rPr lang="zh-CN" altLang="en-US" dirty="0">
                <a:solidFill>
                  <a:schemeClr val="accent2">
                    <a:lumMod val="75000"/>
                  </a:schemeClr>
                </a:solidFill>
                <a:latin typeface="+mj-ea"/>
                <a:ea typeface="+mj-ea"/>
              </a:rPr>
              <a:t>检测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780525" y="172138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6.14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380865" y="258381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文本识别</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742425" y="252148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车牌检测优化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针对上周测试在公司数据上检测模型准确率不高情况，再校对添加了公司数据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针对容易出现错检情况：其它类似标识牌、车内仪表盘、车牌不全、车身标识等，添加负样本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系列更新的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9" name="图片 5"/>
          <p:cNvPicPr>
            <a:picLocks noChangeAspect="1"/>
          </p:cNvPicPr>
          <p:nvPr/>
        </p:nvPicPr>
        <p:blipFill>
          <a:blip r:embed="rId2"/>
          <a:stretch>
            <a:fillRect/>
          </a:stretch>
        </p:blipFill>
        <p:spPr>
          <a:xfrm>
            <a:off x="6818630" y="1962150"/>
            <a:ext cx="1612900" cy="942340"/>
          </a:xfrm>
          <a:prstGeom prst="rect">
            <a:avLst/>
          </a:prstGeom>
          <a:noFill/>
          <a:ln>
            <a:noFill/>
          </a:ln>
        </p:spPr>
      </p:pic>
      <p:pic>
        <p:nvPicPr>
          <p:cNvPr id="292" name="图片 2"/>
          <p:cNvPicPr>
            <a:picLocks noChangeAspect="1"/>
          </p:cNvPicPr>
          <p:nvPr/>
        </p:nvPicPr>
        <p:blipFill>
          <a:blip r:embed="rId3"/>
          <a:stretch>
            <a:fillRect/>
          </a:stretch>
        </p:blipFill>
        <p:spPr>
          <a:xfrm>
            <a:off x="6804025" y="786130"/>
            <a:ext cx="1627505" cy="1052195"/>
          </a:xfrm>
          <a:prstGeom prst="rect">
            <a:avLst/>
          </a:prstGeom>
          <a:noFill/>
          <a:ln>
            <a:noFill/>
          </a:ln>
        </p:spPr>
      </p:pic>
      <p:pic>
        <p:nvPicPr>
          <p:cNvPr id="294" name="图片 4"/>
          <p:cNvPicPr>
            <a:picLocks noChangeAspect="1"/>
          </p:cNvPicPr>
          <p:nvPr/>
        </p:nvPicPr>
        <p:blipFill>
          <a:blip r:embed="rId4"/>
          <a:stretch>
            <a:fillRect/>
          </a:stretch>
        </p:blipFill>
        <p:spPr>
          <a:xfrm>
            <a:off x="5029200" y="3409315"/>
            <a:ext cx="1781175" cy="1082675"/>
          </a:xfrm>
          <a:prstGeom prst="rect">
            <a:avLst/>
          </a:prstGeom>
          <a:noFill/>
          <a:ln>
            <a:noFill/>
          </a:ln>
        </p:spPr>
      </p:pic>
      <p:pic>
        <p:nvPicPr>
          <p:cNvPr id="304" name="图片 10"/>
          <p:cNvPicPr>
            <a:picLocks noChangeAspect="1"/>
          </p:cNvPicPr>
          <p:nvPr/>
        </p:nvPicPr>
        <p:blipFill>
          <a:blip r:embed="rId5"/>
          <a:stretch>
            <a:fillRect/>
          </a:stretch>
        </p:blipFill>
        <p:spPr>
          <a:xfrm>
            <a:off x="5072380" y="786130"/>
            <a:ext cx="1526540" cy="1029970"/>
          </a:xfrm>
          <a:prstGeom prst="rect">
            <a:avLst/>
          </a:prstGeom>
          <a:noFill/>
          <a:ln>
            <a:noFill/>
          </a:ln>
        </p:spPr>
      </p:pic>
      <p:graphicFrame>
        <p:nvGraphicFramePr>
          <p:cNvPr id="4" name="表格 3"/>
          <p:cNvGraphicFramePr/>
          <p:nvPr>
            <p:custDataLst>
              <p:tags r:id="rId6"/>
            </p:custDataLst>
          </p:nvPr>
        </p:nvGraphicFramePr>
        <p:xfrm>
          <a:off x="487680" y="2256155"/>
          <a:ext cx="4432300" cy="1406525"/>
        </p:xfrm>
        <a:graphic>
          <a:graphicData uri="http://schemas.openxmlformats.org/drawingml/2006/table">
            <a:tbl>
              <a:tblPr firstRow="1" bandRow="1">
                <a:tableStyleId>{5C22544A-7EE6-4342-B048-85BDC9FD1C3A}</a:tableStyleId>
              </a:tblPr>
              <a:tblGrid>
                <a:gridCol w="886460"/>
                <a:gridCol w="886460"/>
                <a:gridCol w="886460"/>
                <a:gridCol w="886460"/>
                <a:gridCol w="886460"/>
              </a:tblGrid>
              <a:tr h="324485">
                <a:tc>
                  <a:txBody>
                    <a:bodyPr/>
                    <a:p>
                      <a:pPr algn="ctr">
                        <a:buNone/>
                      </a:pPr>
                      <a:r>
                        <a:rPr lang="zh-CN" altLang="en-US" sz="1200"/>
                        <a:t>模型</a:t>
                      </a:r>
                      <a:endParaRPr lang="zh-CN" altLang="en-US" sz="1200"/>
                    </a:p>
                  </a:txBody>
                  <a:tcPr/>
                </a:tc>
                <a:tc>
                  <a:txBody>
                    <a:bodyPr/>
                    <a:p>
                      <a:pPr algn="ctr">
                        <a:buNone/>
                      </a:pPr>
                      <a:r>
                        <a:rPr lang="zh-CN" altLang="en-US" sz="1200"/>
                        <a:t>综合测试集</a:t>
                      </a:r>
                      <a:endParaRPr lang="zh-CN" altLang="en-US" sz="1200"/>
                    </a:p>
                  </a:txBody>
                  <a:tcPr/>
                </a:tc>
                <a:tc>
                  <a:txBody>
                    <a:bodyPr/>
                    <a:p>
                      <a:pPr algn="ctr">
                        <a:buNone/>
                      </a:pPr>
                      <a:r>
                        <a:rPr lang="en-US" altLang="zh-CN" sz="1200"/>
                        <a:t>ccpd</a:t>
                      </a:r>
                      <a:endParaRPr lang="en-US" altLang="zh-CN" sz="1200"/>
                    </a:p>
                  </a:txBody>
                  <a:tcPr/>
                </a:tc>
                <a:tc>
                  <a:txBody>
                    <a:bodyPr/>
                    <a:p>
                      <a:pPr algn="ctr">
                        <a:buNone/>
                      </a:pPr>
                      <a:r>
                        <a:rPr lang="zh-CN" altLang="en-US" sz="1200"/>
                        <a:t>公司数据</a:t>
                      </a:r>
                      <a:endParaRPr lang="zh-CN" altLang="en-US" sz="1200"/>
                    </a:p>
                  </a:txBody>
                  <a:tcPr/>
                </a:tc>
                <a:tc>
                  <a:txBody>
                    <a:bodyPr/>
                    <a:p>
                      <a:pPr algn="ctr">
                        <a:buNone/>
                      </a:pPr>
                      <a:r>
                        <a:rPr lang="zh-CN" altLang="en-US" sz="1200"/>
                        <a:t>模型量</a:t>
                      </a:r>
                      <a:r>
                        <a:rPr lang="en-US" altLang="zh-CN" sz="1200"/>
                        <a:t>/M</a:t>
                      </a:r>
                      <a:endParaRPr lang="en-US" altLang="zh-CN" sz="1200"/>
                    </a:p>
                  </a:txBody>
                  <a:tcPr/>
                </a:tc>
              </a:tr>
              <a:tr h="274320">
                <a:tc>
                  <a:txBody>
                    <a:bodyPr/>
                    <a:p>
                      <a:pPr indent="0" algn="ctr">
                        <a:buNone/>
                      </a:pPr>
                      <a:r>
                        <a:rPr lang="en-US" sz="1200" b="0">
                          <a:solidFill>
                            <a:srgbClr val="000000"/>
                          </a:solidFill>
                          <a:latin typeface="Calibri" panose="020F0502020204030204" charset="0"/>
                          <a:cs typeface="Calibri" panose="020F0502020204030204" charset="0"/>
                        </a:rPr>
                        <a:t>Yolov7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95.0/96.3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Calibri" panose="020F0502020204030204" charset="0"/>
                          <a:cs typeface="Calibri" panose="020F0502020204030204" charset="0"/>
                        </a:rPr>
                        <a:t>99.3/99.9</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96.5/93.3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Calibri" panose="020F0502020204030204" charset="0"/>
                          <a:cs typeface="Calibri" panose="020F0502020204030204" charset="0"/>
                        </a:rPr>
                        <a:t>258M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r h="259080">
                <a:tc>
                  <a:txBody>
                    <a:bodyPr/>
                    <a:p>
                      <a:pPr indent="0" algn="ctr">
                        <a:buNone/>
                      </a:pPr>
                      <a:r>
                        <a:rPr lang="en-US" sz="1200" b="0">
                          <a:solidFill>
                            <a:srgbClr val="000000"/>
                          </a:solidFill>
                          <a:latin typeface="Calibri" panose="020F0502020204030204" charset="0"/>
                          <a:cs typeface="Calibri" panose="020F0502020204030204" charset="0"/>
                        </a:rPr>
                        <a:t>Yolov7x</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93.8/95.2</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99.0/99.9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93.0/91.8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Calibri" panose="020F0502020204030204" charset="0"/>
                          <a:cs typeface="Calibri" panose="020F0502020204030204" charset="0"/>
                        </a:rPr>
                        <a:t>542M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r h="259080">
                <a:tc>
                  <a:txBody>
                    <a:bodyPr/>
                    <a:p>
                      <a:pPr indent="0" algn="ctr">
                        <a:buNone/>
                      </a:pPr>
                      <a:r>
                        <a:rPr lang="en-US" sz="1200" b="0">
                          <a:solidFill>
                            <a:srgbClr val="000000"/>
                          </a:solidFill>
                          <a:latin typeface="Calibri" panose="020F0502020204030204" charset="0"/>
                          <a:cs typeface="Calibri" panose="020F0502020204030204" charset="0"/>
                        </a:rPr>
                        <a:t>Yolov</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8x</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96.4/96.4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99.5/1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96.4/96.7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261</a:t>
                      </a:r>
                      <a:r>
                        <a:rPr lang="en-US" sz="1200" b="0">
                          <a:solidFill>
                            <a:srgbClr val="000000"/>
                          </a:solidFill>
                          <a:latin typeface="Calibri" panose="020F0502020204030204" charset="0"/>
                          <a:cs typeface="Calibri" panose="020F0502020204030204" charset="0"/>
                        </a:rPr>
                        <a:t>M</a:t>
                      </a:r>
                      <a:endParaRPr lang="en-US" altLang="en-US" sz="1200" b="0">
                        <a:solidFill>
                          <a:srgbClr val="000000"/>
                        </a:solidFill>
                        <a:latin typeface="Calibri" panose="020F0502020204030204" charset="0"/>
                        <a:ea typeface="宋体" panose="02010600030101010101" pitchFamily="2" charset="-122"/>
                        <a:cs typeface="Calibri" panose="020F0502020204030204" charset="0"/>
                      </a:endParaRPr>
                    </a:p>
                  </a:txBody>
                  <a:tcPr marL="91439" marR="91439" marT="45719" marB="45719" vert="horz" anchor="t" anchorCtr="0"/>
                </a:tc>
              </a:tr>
              <a:tr h="259080">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Yolov9c</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94.8/95.7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99.2/99.9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96.8/93.8</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391M</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pic>
        <p:nvPicPr>
          <p:cNvPr id="309" name="图片 15"/>
          <p:cNvPicPr>
            <a:picLocks noChangeAspect="1"/>
          </p:cNvPicPr>
          <p:nvPr/>
        </p:nvPicPr>
        <p:blipFill>
          <a:blip r:embed="rId7"/>
          <a:stretch>
            <a:fillRect/>
          </a:stretch>
        </p:blipFill>
        <p:spPr>
          <a:xfrm>
            <a:off x="5101590" y="1872615"/>
            <a:ext cx="1456690" cy="1360170"/>
          </a:xfrm>
          <a:prstGeom prst="rect">
            <a:avLst/>
          </a:prstGeom>
          <a:noFill/>
          <a:ln>
            <a:noFill/>
          </a:ln>
        </p:spPr>
      </p:pic>
      <p:pic>
        <p:nvPicPr>
          <p:cNvPr id="317" name="图片 23"/>
          <p:cNvPicPr>
            <a:picLocks noChangeAspect="1"/>
          </p:cNvPicPr>
          <p:nvPr/>
        </p:nvPicPr>
        <p:blipFill>
          <a:blip r:embed="rId8"/>
          <a:stretch>
            <a:fillRect/>
          </a:stretch>
        </p:blipFill>
        <p:spPr>
          <a:xfrm>
            <a:off x="6919595" y="3230880"/>
            <a:ext cx="1497330" cy="12611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镜像车牌分类</a:t>
            </a:r>
            <a:r>
              <a:rPr lang="zh-CN" altLang="en-US" sz="2000" dirty="0" smtClean="0">
                <a:solidFill>
                  <a:schemeClr val="tx1">
                    <a:lumMod val="65000"/>
                    <a:lumOff val="35000"/>
                  </a:schemeClr>
                </a:solidFill>
                <a:latin typeface="+mj-ea"/>
                <a:ea typeface="+mj-ea"/>
                <a:sym typeface="+mn-ea"/>
              </a:rPr>
              <a:t>判别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实际工地中自拍打卡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盘点车牌字符镜像与否二分类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相比上周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数据方面增强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一倍，到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尝试不同类别参数量更大的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尝试不同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裁剪填充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2644140"/>
          <a:ext cx="4432300" cy="1554480"/>
        </p:xfrm>
        <a:graphic>
          <a:graphicData uri="http://schemas.openxmlformats.org/drawingml/2006/table">
            <a:tbl>
              <a:tblPr firstRow="1" bandRow="1">
                <a:tableStyleId>{5C22544A-7EE6-4342-B048-85BDC9FD1C3A}</a:tableStyleId>
              </a:tblPr>
              <a:tblGrid>
                <a:gridCol w="886460"/>
                <a:gridCol w="886460"/>
                <a:gridCol w="886460"/>
              </a:tblGrid>
              <a:tr h="324485">
                <a:tc>
                  <a:txBody>
                    <a:bodyPr/>
                    <a:p>
                      <a:pPr algn="ctr">
                        <a:buNone/>
                      </a:pPr>
                      <a:r>
                        <a:rPr lang="zh-CN" altLang="en-US" sz="1200"/>
                        <a:t>模型</a:t>
                      </a:r>
                      <a:endParaRPr lang="zh-CN" altLang="en-US" sz="1200"/>
                    </a:p>
                  </a:txBody>
                  <a:tcPr/>
                </a:tc>
                <a:tc>
                  <a:txBody>
                    <a:bodyPr/>
                    <a:p>
                      <a:pPr algn="ctr">
                        <a:buNone/>
                      </a:pPr>
                      <a:r>
                        <a:rPr lang="zh-CN" altLang="en-US" sz="1200"/>
                        <a:t>测试集</a:t>
                      </a:r>
                      <a:endParaRPr lang="zh-CN" altLang="en-US" sz="1200"/>
                    </a:p>
                  </a:txBody>
                  <a:tcPr/>
                </a:tc>
                <a:tc>
                  <a:txBody>
                    <a:bodyPr/>
                    <a:p>
                      <a:pPr algn="ctr">
                        <a:buNone/>
                      </a:pPr>
                      <a:r>
                        <a:rPr lang="zh-CN" altLang="en-US" sz="1200"/>
                        <a:t>模型</a:t>
                      </a:r>
                      <a:r>
                        <a:rPr lang="zh-CN" altLang="en-US" sz="1200"/>
                        <a:t>大小</a:t>
                      </a:r>
                      <a:endParaRPr lang="zh-CN" altLang="en-US" sz="1200"/>
                    </a:p>
                  </a:txBody>
                  <a:tcPr/>
                </a:tc>
              </a:tr>
              <a:tr h="36449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MobileNetv3-large</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99.50</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17M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r h="25908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Efficient b3</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99.65</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42M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r h="25908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Resnet50</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99.59</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90M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r h="25908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Resnet101</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99.78</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163M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bl>
          </a:graphicData>
        </a:graphic>
      </p:graphicFrame>
      <p:pic>
        <p:nvPicPr>
          <p:cNvPr id="6" name="图片 5"/>
          <p:cNvPicPr>
            <a:picLocks noChangeAspect="1"/>
          </p:cNvPicPr>
          <p:nvPr/>
        </p:nvPicPr>
        <p:blipFill>
          <a:blip r:embed="rId3"/>
          <a:stretch>
            <a:fillRect/>
          </a:stretch>
        </p:blipFill>
        <p:spPr>
          <a:xfrm>
            <a:off x="5139055" y="764540"/>
            <a:ext cx="1279525" cy="1107440"/>
          </a:xfrm>
          <a:prstGeom prst="rect">
            <a:avLst/>
          </a:prstGeom>
        </p:spPr>
      </p:pic>
      <p:pic>
        <p:nvPicPr>
          <p:cNvPr id="3" name="图片 2" descr="123"/>
          <p:cNvPicPr>
            <a:picLocks noChangeAspect="1"/>
          </p:cNvPicPr>
          <p:nvPr/>
        </p:nvPicPr>
        <p:blipFill>
          <a:blip r:embed="rId4"/>
          <a:stretch>
            <a:fillRect/>
          </a:stretch>
        </p:blipFill>
        <p:spPr>
          <a:xfrm>
            <a:off x="6757670" y="764540"/>
            <a:ext cx="1379220" cy="396240"/>
          </a:xfrm>
          <a:prstGeom prst="rect">
            <a:avLst/>
          </a:prstGeom>
        </p:spPr>
      </p:pic>
      <p:pic>
        <p:nvPicPr>
          <p:cNvPr id="5" name="图片 4" descr="1234"/>
          <p:cNvPicPr>
            <a:picLocks noChangeAspect="1"/>
          </p:cNvPicPr>
          <p:nvPr/>
        </p:nvPicPr>
        <p:blipFill>
          <a:blip r:embed="rId5"/>
          <a:stretch>
            <a:fillRect/>
          </a:stretch>
        </p:blipFill>
        <p:spPr>
          <a:xfrm>
            <a:off x="6760210" y="1476375"/>
            <a:ext cx="1376680" cy="395605"/>
          </a:xfrm>
          <a:prstGeom prst="rect">
            <a:avLst/>
          </a:prstGeom>
        </p:spPr>
      </p:pic>
      <p:sp>
        <p:nvSpPr>
          <p:cNvPr id="7" name="文本框 6"/>
          <p:cNvSpPr txBox="1"/>
          <p:nvPr>
            <p:custDataLst>
              <p:tags r:id="rId6"/>
            </p:custDataLst>
          </p:nvPr>
        </p:nvSpPr>
        <p:spPr>
          <a:xfrm>
            <a:off x="4585335" y="1978660"/>
            <a:ext cx="2723515" cy="59245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过量、过暗、模糊导致字符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模糊不清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车牌字符本身轴对称程度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7"/>
          <a:stretch>
            <a:fillRect/>
          </a:stretch>
        </p:blipFill>
        <p:spPr>
          <a:xfrm>
            <a:off x="5118735" y="2503170"/>
            <a:ext cx="1299845" cy="563245"/>
          </a:xfrm>
          <a:prstGeom prst="rect">
            <a:avLst/>
          </a:prstGeom>
        </p:spPr>
      </p:pic>
      <p:pic>
        <p:nvPicPr>
          <p:cNvPr id="9" name="图片 8"/>
          <p:cNvPicPr>
            <a:picLocks noChangeAspect="1"/>
          </p:cNvPicPr>
          <p:nvPr/>
        </p:nvPicPr>
        <p:blipFill>
          <a:blip r:embed="rId8"/>
          <a:stretch>
            <a:fillRect/>
          </a:stretch>
        </p:blipFill>
        <p:spPr>
          <a:xfrm>
            <a:off x="6708775" y="2503170"/>
            <a:ext cx="1428115" cy="571500"/>
          </a:xfrm>
          <a:prstGeom prst="rect">
            <a:avLst/>
          </a:prstGeom>
        </p:spPr>
      </p:pic>
      <p:pic>
        <p:nvPicPr>
          <p:cNvPr id="334" name="图片 334" descr="皖AA9T20"/>
          <p:cNvPicPr>
            <a:picLocks noChangeAspect="1"/>
          </p:cNvPicPr>
          <p:nvPr/>
        </p:nvPicPr>
        <p:blipFill>
          <a:blip r:embed="rId9"/>
          <a:srcRect t="33363" b="33452"/>
          <a:stretch>
            <a:fillRect/>
          </a:stretch>
        </p:blipFill>
        <p:spPr>
          <a:xfrm>
            <a:off x="5118735" y="3355340"/>
            <a:ext cx="1379220" cy="457835"/>
          </a:xfrm>
          <a:prstGeom prst="rect">
            <a:avLst/>
          </a:prstGeom>
        </p:spPr>
      </p:pic>
      <p:pic>
        <p:nvPicPr>
          <p:cNvPr id="335" name="图片 335" descr="皖AHS001"/>
          <p:cNvPicPr>
            <a:picLocks noChangeAspect="1"/>
          </p:cNvPicPr>
          <p:nvPr/>
        </p:nvPicPr>
        <p:blipFill>
          <a:blip r:embed="rId10"/>
          <a:srcRect t="12470" b="11101"/>
          <a:stretch>
            <a:fillRect/>
          </a:stretch>
        </p:blipFill>
        <p:spPr>
          <a:xfrm>
            <a:off x="6708775" y="3355340"/>
            <a:ext cx="1428115" cy="1091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图例匹配整体</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34715" cy="171450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单一视口匹配扩充</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全图纸</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建立视口、视口标签关系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提取视口、视口标签，临近距离匹配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视口、标签重复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逐个进行图例匹配子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032885" y="720725"/>
            <a:ext cx="4962525" cy="1360805"/>
          </a:xfrm>
          <a:prstGeom prst="rect">
            <a:avLst/>
          </a:prstGeom>
        </p:spPr>
      </p:pic>
      <p:pic>
        <p:nvPicPr>
          <p:cNvPr id="3" name="图片 2"/>
          <p:cNvPicPr>
            <a:picLocks noChangeAspect="1"/>
          </p:cNvPicPr>
          <p:nvPr/>
        </p:nvPicPr>
        <p:blipFill>
          <a:blip r:embed="rId3"/>
          <a:stretch>
            <a:fillRect/>
          </a:stretch>
        </p:blipFill>
        <p:spPr>
          <a:xfrm>
            <a:off x="4033520" y="2161540"/>
            <a:ext cx="4961890" cy="1443355"/>
          </a:xfrm>
          <a:prstGeom prst="rect">
            <a:avLst/>
          </a:prstGeom>
        </p:spPr>
      </p:pic>
      <p:pic>
        <p:nvPicPr>
          <p:cNvPr id="4" name="图片 3"/>
          <p:cNvPicPr>
            <a:picLocks noChangeAspect="1"/>
          </p:cNvPicPr>
          <p:nvPr/>
        </p:nvPicPr>
        <p:blipFill>
          <a:blip r:embed="rId4"/>
          <a:stretch>
            <a:fillRect/>
          </a:stretch>
        </p:blipFill>
        <p:spPr>
          <a:xfrm>
            <a:off x="585470" y="2195195"/>
            <a:ext cx="2316480" cy="2800350"/>
          </a:xfrm>
          <a:prstGeom prst="rect">
            <a:avLst/>
          </a:prstGeom>
        </p:spPr>
      </p:pic>
      <p:pic>
        <p:nvPicPr>
          <p:cNvPr id="7" name="图片 6"/>
          <p:cNvPicPr>
            <a:picLocks noChangeAspect="1"/>
          </p:cNvPicPr>
          <p:nvPr/>
        </p:nvPicPr>
        <p:blipFill>
          <a:blip r:embed="rId5"/>
          <a:stretch>
            <a:fillRect/>
          </a:stretch>
        </p:blipFill>
        <p:spPr>
          <a:xfrm>
            <a:off x="4033520" y="3777615"/>
            <a:ext cx="3795395" cy="1277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文本识别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    CVPR2020</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On Recognizing Texts of Arbitrary Shapes with 2D Self-Attention</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使用Transformer架构中的自注意力机制来处理序列信息。使得模型能够并行处理所有位置的信息，有效捕捉长距离依赖</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SAR    AAAI2019</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Show, Attend and Read: A Simple and Strong Baseline for Irregular Text Recognition</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31层ResNet</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、lstm的编码器-解码器</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二维注意力模块</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92760" y="3140710"/>
            <a:ext cx="2374900" cy="1421130"/>
          </a:xfrm>
          <a:prstGeom prst="rect">
            <a:avLst/>
          </a:prstGeom>
        </p:spPr>
      </p:pic>
      <p:pic>
        <p:nvPicPr>
          <p:cNvPr id="5" name="图片 4"/>
          <p:cNvPicPr>
            <a:picLocks noChangeAspect="1"/>
          </p:cNvPicPr>
          <p:nvPr/>
        </p:nvPicPr>
        <p:blipFill>
          <a:blip r:embed="rId3"/>
          <a:stretch>
            <a:fillRect/>
          </a:stretch>
        </p:blipFill>
        <p:spPr>
          <a:xfrm>
            <a:off x="3061335" y="3438525"/>
            <a:ext cx="3845560" cy="1123315"/>
          </a:xfrm>
          <a:prstGeom prst="rect">
            <a:avLst/>
          </a:prstGeom>
        </p:spPr>
      </p:pic>
      <p:graphicFrame>
        <p:nvGraphicFramePr>
          <p:cNvPr id="6" name="表格 5"/>
          <p:cNvGraphicFramePr/>
          <p:nvPr>
            <p:custDataLst>
              <p:tags r:id="rId4"/>
            </p:custDataLst>
          </p:nvPr>
        </p:nvGraphicFramePr>
        <p:xfrm>
          <a:off x="4572000" y="1013460"/>
          <a:ext cx="3556000" cy="965835"/>
        </p:xfrm>
        <a:graphic>
          <a:graphicData uri="http://schemas.openxmlformats.org/drawingml/2006/table">
            <a:tbl>
              <a:tblPr firstRow="1" bandRow="1">
                <a:tableStyleId>{5C22544A-7EE6-4342-B048-85BDC9FD1C3A}</a:tableStyleId>
              </a:tblPr>
              <a:tblGrid>
                <a:gridCol w="889000"/>
                <a:gridCol w="889000"/>
                <a:gridCol w="889000"/>
                <a:gridCol w="889000"/>
              </a:tblGrid>
              <a:tr h="321945">
                <a:tc>
                  <a:txBody>
                    <a:bodyPr/>
                    <a:p>
                      <a:pPr indent="0" algn="ctr">
                        <a:buNone/>
                      </a:pPr>
                      <a:r>
                        <a:rPr sz="1200" b="0" dirty="0">
                          <a:solidFill>
                            <a:schemeClr val="bg1"/>
                          </a:solidFill>
                          <a:latin typeface="微软雅黑" panose="020B0503020204020204" pitchFamily="34" charset="-122"/>
                          <a:ea typeface="微软雅黑" panose="020B0503020204020204" pitchFamily="34" charset="-122"/>
                        </a:rPr>
                        <a:t>模型</a:t>
                      </a:r>
                      <a:endParaRPr sz="1200" b="0" dirty="0">
                        <a:solidFill>
                          <a:schemeClr val="bg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sz="1200" b="0" dirty="0">
                          <a:solidFill>
                            <a:schemeClr val="bg1"/>
                          </a:solidFill>
                          <a:latin typeface="微软雅黑" panose="020B0503020204020204" pitchFamily="34" charset="-122"/>
                          <a:ea typeface="微软雅黑" panose="020B0503020204020204" pitchFamily="34" charset="-122"/>
                        </a:rPr>
                        <a:t>整牌</a:t>
                      </a:r>
                      <a:endParaRPr sz="1200" b="0" dirty="0">
                        <a:solidFill>
                          <a:schemeClr val="bg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sz="1200" b="0" dirty="0">
                          <a:solidFill>
                            <a:schemeClr val="bg1"/>
                          </a:solidFill>
                          <a:latin typeface="微软雅黑" panose="020B0503020204020204" pitchFamily="34" charset="-122"/>
                          <a:ea typeface="微软雅黑" panose="020B0503020204020204" pitchFamily="34" charset="-122"/>
                        </a:rPr>
                        <a:t>单字</a:t>
                      </a:r>
                      <a:endParaRPr sz="1200" b="0" dirty="0">
                        <a:solidFill>
                          <a:schemeClr val="bg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algn="ctr">
                        <a:buNone/>
                      </a:pPr>
                      <a:r>
                        <a:rPr sz="1200" b="0" dirty="0">
                          <a:solidFill>
                            <a:schemeClr val="bg1"/>
                          </a:solidFill>
                          <a:latin typeface="微软雅黑" panose="020B0503020204020204" pitchFamily="34" charset="-122"/>
                          <a:ea typeface="微软雅黑" panose="020B0503020204020204" pitchFamily="34" charset="-122"/>
                        </a:rPr>
                        <a:t>参数量</a:t>
                      </a:r>
                      <a:endParaRPr sz="1200" b="0" dirty="0">
                        <a:solidFill>
                          <a:schemeClr val="bg1"/>
                        </a:solidFill>
                        <a:latin typeface="微软雅黑" panose="020B0503020204020204" pitchFamily="34" charset="-122"/>
                        <a:ea typeface="微软雅黑" panose="020B0503020204020204" pitchFamily="34" charset="-122"/>
                      </a:endParaRPr>
                    </a:p>
                  </a:txBody>
                  <a:tcPr anchor="ctr" anchorCtr="0"/>
                </a:tc>
              </a:tr>
              <a:tr h="321945">
                <a:tc>
                  <a:txBody>
                    <a:bodyPr/>
                    <a:p>
                      <a:pPr indent="0" algn="ctr">
                        <a:buNone/>
                      </a:pPr>
                      <a:r>
                        <a:rPr lang="en-US" sz="1200" b="0" dirty="0">
                          <a:solidFill>
                            <a:schemeClr val="tx1"/>
                          </a:solidFill>
                          <a:latin typeface="微软雅黑" panose="020B0503020204020204" pitchFamily="34" charset="-122"/>
                          <a:ea typeface="微软雅黑" panose="020B0503020204020204" pitchFamily="34" charset="-122"/>
                        </a:rPr>
                        <a:t>sar</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200" b="0" dirty="0">
                          <a:solidFill>
                            <a:schemeClr val="tx1"/>
                          </a:solidFill>
                          <a:latin typeface="微软雅黑" panose="020B0503020204020204" pitchFamily="34" charset="-122"/>
                          <a:ea typeface="微软雅黑" panose="020B0503020204020204" pitchFamily="34" charset="-122"/>
                        </a:rPr>
                        <a:t>0.911</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200" b="0" dirty="0">
                          <a:solidFill>
                            <a:schemeClr val="tx1"/>
                          </a:solidFill>
                          <a:latin typeface="微软雅黑" panose="020B0503020204020204" pitchFamily="34" charset="-122"/>
                          <a:ea typeface="微软雅黑" panose="020B0503020204020204" pitchFamily="34" charset="-122"/>
                        </a:rPr>
                        <a:t>0.984</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algn="ctr">
                        <a:buNone/>
                      </a:pPr>
                      <a:r>
                        <a:rPr lang="en-US" sz="1200" dirty="0">
                          <a:solidFill>
                            <a:schemeClr val="tx1"/>
                          </a:solidFill>
                          <a:latin typeface="微软雅黑" panose="020B0503020204020204" pitchFamily="34" charset="-122"/>
                          <a:ea typeface="微软雅黑" panose="020B0503020204020204" pitchFamily="34" charset="-122"/>
                        </a:rPr>
                        <a:t>662M</a:t>
                      </a:r>
                      <a:endParaRPr lang="en-US" sz="1200" dirty="0">
                        <a:solidFill>
                          <a:schemeClr val="tx1"/>
                        </a:solidFill>
                        <a:latin typeface="微软雅黑" panose="020B0503020204020204" pitchFamily="34" charset="-122"/>
                        <a:ea typeface="微软雅黑" panose="020B0503020204020204" pitchFamily="34" charset="-122"/>
                      </a:endParaRPr>
                    </a:p>
                  </a:txBody>
                  <a:tcPr anchor="ctr" anchorCtr="0"/>
                </a:tc>
              </a:tr>
              <a:tr h="321945">
                <a:tc>
                  <a:txBody>
                    <a:bodyPr/>
                    <a:p>
                      <a:pPr indent="0" algn="ctr">
                        <a:buNone/>
                      </a:pPr>
                      <a:r>
                        <a:rPr sz="1200" dirty="0">
                          <a:solidFill>
                            <a:schemeClr val="tx1"/>
                          </a:solidFill>
                          <a:latin typeface="微软雅黑" panose="020B0503020204020204" pitchFamily="34" charset="-122"/>
                          <a:ea typeface="微软雅黑" panose="020B0503020204020204" pitchFamily="34" charset="-122"/>
                          <a:sym typeface="+mn-ea"/>
                        </a:rPr>
                        <a:t>satrn</a:t>
                      </a:r>
                      <a:endParaRPr sz="1200" b="0" dirty="0">
                        <a:solidFill>
                          <a:schemeClr val="tx1"/>
                        </a:solidFill>
                        <a:latin typeface="微软雅黑" panose="020B0503020204020204" pitchFamily="34" charset="-122"/>
                        <a:ea typeface="微软雅黑" panose="020B0503020204020204" pitchFamily="34" charset="-122"/>
                        <a:sym typeface="+mn-ea"/>
                      </a:endParaRPr>
                    </a:p>
                  </a:txBody>
                  <a:tcPr marL="68580" marR="68580" marT="0" marB="0" vert="horz" anchor="ctr" anchorCtr="0"/>
                </a:tc>
                <a:tc>
                  <a:txBody>
                    <a:bodyPr/>
                    <a:p>
                      <a:pPr indent="0" algn="ctr">
                        <a:buNone/>
                      </a:pPr>
                      <a:r>
                        <a:rPr lang="en-US" sz="1200" b="0" dirty="0">
                          <a:solidFill>
                            <a:schemeClr val="tx1"/>
                          </a:solidFill>
                          <a:latin typeface="微软雅黑" panose="020B0503020204020204" pitchFamily="34" charset="-122"/>
                          <a:ea typeface="微软雅黑" panose="020B0503020204020204" pitchFamily="34" charset="-122"/>
                        </a:rPr>
                        <a:t>0.915</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200" b="0" dirty="0">
                          <a:solidFill>
                            <a:schemeClr val="tx1"/>
                          </a:solidFill>
                          <a:latin typeface="微软雅黑" panose="020B0503020204020204" pitchFamily="34" charset="-122"/>
                          <a:ea typeface="微软雅黑" panose="020B0503020204020204" pitchFamily="34" charset="-122"/>
                        </a:rPr>
                        <a:t>0.985</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algn="ctr">
                        <a:buNone/>
                      </a:pPr>
                      <a:r>
                        <a:rPr lang="en-US" sz="1200" dirty="0">
                          <a:solidFill>
                            <a:schemeClr val="tx1"/>
                          </a:solidFill>
                          <a:latin typeface="微软雅黑" panose="020B0503020204020204" pitchFamily="34" charset="-122"/>
                          <a:ea typeface="微软雅黑" panose="020B0503020204020204" pitchFamily="34" charset="-122"/>
                        </a:rPr>
                        <a:t>137M</a:t>
                      </a:r>
                      <a:endParaRPr lang="en-US" sz="1200" dirty="0">
                        <a:solidFill>
                          <a:schemeClr val="tx1"/>
                        </a:solidFill>
                        <a:latin typeface="微软雅黑" panose="020B0503020204020204" pitchFamily="34" charset="-122"/>
                        <a:ea typeface="微软雅黑" panose="020B0503020204020204" pitchFamily="34" charset="-122"/>
                      </a:endParaRPr>
                    </a:p>
                  </a:txBody>
                  <a:tcPr anchor="ctr" anchorCtr="0"/>
                </a:tc>
              </a:tr>
            </a:tbl>
          </a:graphicData>
        </a:graphic>
      </p:graphicFrame>
      <p:sp>
        <p:nvSpPr>
          <p:cNvPr id="4" name="文本框 3"/>
          <p:cNvSpPr txBox="1"/>
          <p:nvPr/>
        </p:nvSpPr>
        <p:spPr>
          <a:xfrm>
            <a:off x="4478020" y="706755"/>
            <a:ext cx="3048000" cy="306705"/>
          </a:xfrm>
          <a:prstGeom prst="rect">
            <a:avLst/>
          </a:prstGeom>
          <a:noFill/>
        </p:spPr>
        <p:txBody>
          <a:bodyPr wrap="square" rtlCol="0">
            <a:spAutoFit/>
          </a:bodyPr>
          <a:p>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测试集效果</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372610" y="228917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a:t>
            </a:r>
            <a:r>
              <a:rPr lang="zh-CN" altLang="en-US" dirty="0">
                <a:solidFill>
                  <a:schemeClr val="accent2">
                    <a:lumMod val="75000"/>
                  </a:schemeClr>
                </a:solidFill>
                <a:latin typeface="+mj-ea"/>
                <a:ea typeface="+mj-ea"/>
              </a:rPr>
              <a:t>检测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734170" y="222684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6.4</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a:t>
            </a:r>
            <a:r>
              <a:rPr lang="zh-CN" altLang="en-US" sz="2000" dirty="0" smtClean="0">
                <a:solidFill>
                  <a:schemeClr val="tx1">
                    <a:lumMod val="65000"/>
                    <a:lumOff val="35000"/>
                  </a:schemeClr>
                </a:solidFill>
                <a:latin typeface="+mj-ea"/>
                <a:ea typeface="+mj-ea"/>
                <a:sym typeface="+mn-ea"/>
              </a:rPr>
              <a:t>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针对并发时模型异常，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导致服务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挂掉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向服务器发起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请求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检测模块优化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数据优化：加入公司数据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张，大目标车牌数据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张，共计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53968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v5/v7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在这两年论文中出现的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7" name="表格 6"/>
          <p:cNvGraphicFramePr/>
          <p:nvPr>
            <p:custDataLst>
              <p:tags r:id="rId2"/>
            </p:custDataLst>
          </p:nvPr>
        </p:nvGraphicFramePr>
        <p:xfrm>
          <a:off x="584200" y="1295400"/>
          <a:ext cx="3181350" cy="1409065"/>
        </p:xfrm>
        <a:graphic>
          <a:graphicData uri="http://schemas.openxmlformats.org/drawingml/2006/table">
            <a:tbl>
              <a:tblPr firstRow="1" bandRow="1">
                <a:tableStyleId>{5C22544A-7EE6-4342-B048-85BDC9FD1C3A}</a:tableStyleId>
              </a:tblPr>
              <a:tblGrid>
                <a:gridCol w="1060450"/>
                <a:gridCol w="1060450"/>
                <a:gridCol w="1060450"/>
              </a:tblGrid>
              <a:tr h="292100">
                <a:tc>
                  <a:txBody>
                    <a:bodyPr/>
                    <a:p>
                      <a:pPr algn="ctr">
                        <a:buNone/>
                      </a:pPr>
                      <a:r>
                        <a:rPr lang="zh-CN" altLang="en-US" sz="1100"/>
                        <a:t>请求类型</a:t>
                      </a:r>
                      <a:endParaRPr lang="zh-CN" altLang="en-US" sz="1100"/>
                    </a:p>
                  </a:txBody>
                  <a:tcPr/>
                </a:tc>
                <a:tc>
                  <a:txBody>
                    <a:bodyPr/>
                    <a:p>
                      <a:pPr algn="ctr">
                        <a:buNone/>
                      </a:pPr>
                      <a:r>
                        <a:rPr lang="zh-CN" altLang="en-US" sz="1100"/>
                        <a:t>单张时间</a:t>
                      </a:r>
                      <a:endParaRPr lang="zh-CN" altLang="en-US" sz="1100"/>
                    </a:p>
                  </a:txBody>
                  <a:tcPr/>
                </a:tc>
                <a:tc>
                  <a:txBody>
                    <a:bodyPr/>
                    <a:p>
                      <a:pPr algn="ctr">
                        <a:buNone/>
                      </a:pPr>
                      <a:r>
                        <a:rPr lang="zh-CN" altLang="en-US" sz="1100"/>
                        <a:t>处理数量</a:t>
                      </a:r>
                      <a:endParaRPr lang="zh-CN" altLang="en-US" sz="1100"/>
                    </a:p>
                  </a:txBody>
                  <a:tcPr/>
                </a:tc>
              </a:tr>
              <a:tr h="278765">
                <a:tc>
                  <a:txBody>
                    <a:bodyPr/>
                    <a:p>
                      <a:pPr algn="ctr">
                        <a:buNone/>
                      </a:pPr>
                      <a:r>
                        <a:rPr lang="zh-CN" altLang="en-US" sz="1100"/>
                        <a:t>同步请求</a:t>
                      </a:r>
                      <a:endParaRPr lang="zh-CN" altLang="en-US" sz="1100"/>
                    </a:p>
                  </a:txBody>
                  <a:tcPr/>
                </a:tc>
                <a:tc>
                  <a:txBody>
                    <a:bodyPr/>
                    <a:p>
                      <a:pPr algn="ctr">
                        <a:buNone/>
                      </a:pPr>
                      <a:r>
                        <a:rPr lang="en-US" altLang="zh-CN" sz="1100"/>
                        <a:t>0.3704</a:t>
                      </a:r>
                      <a:endParaRPr lang="en-US" altLang="zh-CN" sz="1100"/>
                    </a:p>
                  </a:txBody>
                  <a:tcPr/>
                </a:tc>
                <a:tc>
                  <a:txBody>
                    <a:bodyPr/>
                    <a:p>
                      <a:pPr algn="ctr">
                        <a:buNone/>
                      </a:pPr>
                      <a:r>
                        <a:rPr lang="en-US" altLang="zh-CN" sz="1100"/>
                        <a:t>1000</a:t>
                      </a:r>
                      <a:endParaRPr lang="en-US" altLang="zh-CN" sz="1100"/>
                    </a:p>
                  </a:txBody>
                  <a:tcPr/>
                </a:tc>
              </a:tr>
              <a:tr h="280035">
                <a:tc>
                  <a:txBody>
                    <a:bodyPr/>
                    <a:p>
                      <a:pPr algn="ctr">
                        <a:buNone/>
                      </a:pPr>
                      <a:r>
                        <a:rPr lang="zh-CN" altLang="en-US" sz="1100"/>
                        <a:t>异步单线程</a:t>
                      </a:r>
                      <a:endParaRPr lang="zh-CN" altLang="en-US" sz="1100"/>
                    </a:p>
                  </a:txBody>
                  <a:tcPr/>
                </a:tc>
                <a:tc>
                  <a:txBody>
                    <a:bodyPr/>
                    <a:p>
                      <a:pPr algn="ctr">
                        <a:buNone/>
                      </a:pPr>
                      <a:r>
                        <a:rPr lang="en-US" altLang="zh-CN" sz="1100"/>
                        <a:t>0.0716</a:t>
                      </a:r>
                      <a:endParaRPr lang="en-US" altLang="zh-CN" sz="1100"/>
                    </a:p>
                  </a:txBody>
                  <a:tcPr/>
                </a:tc>
                <a:tc>
                  <a:txBody>
                    <a:bodyPr/>
                    <a:p>
                      <a:pPr algn="ctr">
                        <a:buNone/>
                      </a:pPr>
                      <a:r>
                        <a:rPr lang="en-US" altLang="zh-CN" sz="1100"/>
                        <a:t>1000</a:t>
                      </a:r>
                      <a:endParaRPr lang="en-US" altLang="zh-CN" sz="1100"/>
                    </a:p>
                  </a:txBody>
                  <a:tcPr/>
                </a:tc>
              </a:tr>
              <a:tr h="278765">
                <a:tc>
                  <a:txBody>
                    <a:bodyPr/>
                    <a:p>
                      <a:pPr algn="ctr">
                        <a:buNone/>
                      </a:pPr>
                      <a:r>
                        <a:rPr lang="zh-CN" altLang="en-US" sz="1100"/>
                        <a:t>异步双线程</a:t>
                      </a:r>
                      <a:endParaRPr lang="zh-CN" altLang="en-US" sz="1100"/>
                    </a:p>
                  </a:txBody>
                  <a:tcPr/>
                </a:tc>
                <a:tc>
                  <a:txBody>
                    <a:bodyPr/>
                    <a:p>
                      <a:pPr algn="ctr">
                        <a:buNone/>
                      </a:pPr>
                      <a:r>
                        <a:rPr lang="en-US" altLang="zh-CN" sz="1100"/>
                        <a:t>0.0703</a:t>
                      </a:r>
                      <a:endParaRPr lang="en-US" altLang="zh-CN" sz="1100"/>
                    </a:p>
                  </a:txBody>
                  <a:tcPr/>
                </a:tc>
                <a:tc>
                  <a:txBody>
                    <a:bodyPr/>
                    <a:p>
                      <a:pPr algn="ctr">
                        <a:buNone/>
                      </a:pPr>
                      <a:r>
                        <a:rPr lang="en-US" altLang="zh-CN" sz="1100"/>
                        <a:t>113</a:t>
                      </a:r>
                      <a:endParaRPr lang="en-US" altLang="zh-CN" sz="1100"/>
                    </a:p>
                  </a:txBody>
                  <a:tcPr/>
                </a:tc>
              </a:tr>
              <a:tr h="279400">
                <a:tc>
                  <a:txBody>
                    <a:bodyPr/>
                    <a:p>
                      <a:pPr algn="ctr">
                        <a:buNone/>
                      </a:pPr>
                      <a:r>
                        <a:rPr lang="zh-CN" altLang="en-US" sz="1100"/>
                        <a:t>异步四线程</a:t>
                      </a:r>
                      <a:endParaRPr lang="zh-CN" altLang="en-US" sz="1100"/>
                    </a:p>
                  </a:txBody>
                  <a:tcPr/>
                </a:tc>
                <a:tc>
                  <a:txBody>
                    <a:bodyPr/>
                    <a:p>
                      <a:pPr algn="ctr">
                        <a:buNone/>
                      </a:pPr>
                      <a:r>
                        <a:rPr lang="en-US" altLang="zh-CN" sz="1100"/>
                        <a:t>0.0689</a:t>
                      </a:r>
                      <a:endParaRPr lang="en-US" altLang="zh-CN" sz="1100"/>
                    </a:p>
                  </a:txBody>
                  <a:tcPr/>
                </a:tc>
                <a:tc>
                  <a:txBody>
                    <a:bodyPr/>
                    <a:p>
                      <a:pPr algn="ctr">
                        <a:buNone/>
                      </a:pPr>
                      <a:r>
                        <a:rPr lang="en-US" altLang="zh-CN" sz="1100"/>
                        <a:t>46</a:t>
                      </a:r>
                      <a:endParaRPr lang="en-US" altLang="zh-CN" sz="1100"/>
                    </a:p>
                  </a:txBody>
                  <a:tcPr/>
                </a:tc>
              </a:tr>
            </a:tbl>
          </a:graphicData>
        </a:graphic>
      </p:graphicFrame>
      <p:pic>
        <p:nvPicPr>
          <p:cNvPr id="11" name="图片 10"/>
          <p:cNvPicPr>
            <a:picLocks noChangeAspect="1"/>
          </p:cNvPicPr>
          <p:nvPr/>
        </p:nvPicPr>
        <p:blipFill>
          <a:blip r:embed="rId3"/>
          <a:stretch>
            <a:fillRect/>
          </a:stretch>
        </p:blipFill>
        <p:spPr>
          <a:xfrm>
            <a:off x="4686300" y="848995"/>
            <a:ext cx="1792605" cy="1207770"/>
          </a:xfrm>
          <a:prstGeom prst="rect">
            <a:avLst/>
          </a:prstGeom>
        </p:spPr>
      </p:pic>
      <p:pic>
        <p:nvPicPr>
          <p:cNvPr id="12" name="图片 11"/>
          <p:cNvPicPr>
            <a:picLocks noChangeAspect="1"/>
          </p:cNvPicPr>
          <p:nvPr/>
        </p:nvPicPr>
        <p:blipFill>
          <a:blip r:embed="rId4"/>
          <a:stretch>
            <a:fillRect/>
          </a:stretch>
        </p:blipFill>
        <p:spPr>
          <a:xfrm>
            <a:off x="6604000" y="848995"/>
            <a:ext cx="1661160" cy="1208405"/>
          </a:xfrm>
          <a:prstGeom prst="rect">
            <a:avLst/>
          </a:prstGeom>
        </p:spPr>
      </p:pic>
      <p:pic>
        <p:nvPicPr>
          <p:cNvPr id="13" name="图片 12" descr="98522_20211211061500209"/>
          <p:cNvPicPr>
            <a:picLocks noChangeAspect="1"/>
          </p:cNvPicPr>
          <p:nvPr/>
        </p:nvPicPr>
        <p:blipFill>
          <a:blip r:embed="rId5"/>
          <a:stretch>
            <a:fillRect/>
          </a:stretch>
        </p:blipFill>
        <p:spPr>
          <a:xfrm>
            <a:off x="4792345" y="2158365"/>
            <a:ext cx="1297305" cy="968375"/>
          </a:xfrm>
          <a:prstGeom prst="rect">
            <a:avLst/>
          </a:prstGeom>
        </p:spPr>
      </p:pic>
      <p:pic>
        <p:nvPicPr>
          <p:cNvPr id="273" name="图片 4"/>
          <p:cNvPicPr>
            <a:picLocks noChangeAspect="1"/>
          </p:cNvPicPr>
          <p:nvPr/>
        </p:nvPicPr>
        <p:blipFill>
          <a:blip r:embed="rId6"/>
          <a:stretch>
            <a:fillRect/>
          </a:stretch>
        </p:blipFill>
        <p:spPr>
          <a:xfrm>
            <a:off x="4792345" y="3256915"/>
            <a:ext cx="1214120" cy="1092835"/>
          </a:xfrm>
          <a:prstGeom prst="rect">
            <a:avLst/>
          </a:prstGeom>
          <a:noFill/>
          <a:ln>
            <a:noFill/>
          </a:ln>
        </p:spPr>
      </p:pic>
      <p:pic>
        <p:nvPicPr>
          <p:cNvPr id="15" name="图片 14"/>
          <p:cNvPicPr>
            <a:picLocks noChangeAspect="1"/>
          </p:cNvPicPr>
          <p:nvPr/>
        </p:nvPicPr>
        <p:blipFill>
          <a:blip r:embed="rId7"/>
          <a:stretch>
            <a:fillRect/>
          </a:stretch>
        </p:blipFill>
        <p:spPr>
          <a:xfrm>
            <a:off x="6604000" y="2158365"/>
            <a:ext cx="1621155" cy="1032510"/>
          </a:xfrm>
          <a:prstGeom prst="rect">
            <a:avLst/>
          </a:prstGeom>
        </p:spPr>
      </p:pic>
      <p:pic>
        <p:nvPicPr>
          <p:cNvPr id="16" name="图片 15"/>
          <p:cNvPicPr>
            <a:picLocks noChangeAspect="1"/>
          </p:cNvPicPr>
          <p:nvPr/>
        </p:nvPicPr>
        <p:blipFill>
          <a:blip r:embed="rId8"/>
          <a:stretch>
            <a:fillRect/>
          </a:stretch>
        </p:blipFill>
        <p:spPr>
          <a:xfrm>
            <a:off x="6604000" y="3256915"/>
            <a:ext cx="1381760" cy="1053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a:t>
            </a:r>
            <a:r>
              <a:rPr lang="zh-CN" altLang="en-US" sz="2000" dirty="0" smtClean="0">
                <a:solidFill>
                  <a:schemeClr val="tx1">
                    <a:lumMod val="65000"/>
                    <a:lumOff val="35000"/>
                  </a:schemeClr>
                </a:solidFill>
                <a:latin typeface="+mj-ea"/>
                <a:ea typeface="+mj-ea"/>
                <a:sym typeface="+mn-ea"/>
              </a:rPr>
              <a:t>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不同算法效果</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综合测试集、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ccpd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、公司数据、大视角数据各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张，统计准确率、召回率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镜像车牌分类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判别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针对工地镜像自拍场景，文字识别前使用轻量模型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二分类判别，若为镜像先水平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翻转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张镜像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非镜像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7" name="表格 6"/>
          <p:cNvGraphicFramePr/>
          <p:nvPr>
            <p:custDataLst>
              <p:tags r:id="rId2"/>
            </p:custDataLst>
          </p:nvPr>
        </p:nvGraphicFramePr>
        <p:xfrm>
          <a:off x="643255" y="1295400"/>
          <a:ext cx="5318760" cy="1527810"/>
        </p:xfrm>
        <a:graphic>
          <a:graphicData uri="http://schemas.openxmlformats.org/drawingml/2006/table">
            <a:tbl>
              <a:tblPr firstRow="1" bandRow="1">
                <a:tableStyleId>{5C22544A-7EE6-4342-B048-85BDC9FD1C3A}</a:tableStyleId>
              </a:tblPr>
              <a:tblGrid>
                <a:gridCol w="886460"/>
                <a:gridCol w="886460"/>
                <a:gridCol w="886460"/>
                <a:gridCol w="886460"/>
                <a:gridCol w="886460"/>
                <a:gridCol w="886460"/>
              </a:tblGrid>
              <a:tr h="375285">
                <a:tc>
                  <a:txBody>
                    <a:bodyPr/>
                    <a:p>
                      <a:pPr algn="ctr">
                        <a:buNone/>
                      </a:pPr>
                      <a:r>
                        <a:rPr lang="zh-CN" altLang="en-US" sz="1100"/>
                        <a:t>模型</a:t>
                      </a:r>
                      <a:endParaRPr lang="zh-CN" altLang="en-US" sz="1100"/>
                    </a:p>
                  </a:txBody>
                  <a:tcPr/>
                </a:tc>
                <a:tc>
                  <a:txBody>
                    <a:bodyPr/>
                    <a:p>
                      <a:pPr algn="ctr">
                        <a:buNone/>
                      </a:pPr>
                      <a:r>
                        <a:rPr lang="zh-CN" altLang="en-US" sz="1100"/>
                        <a:t>综合测试</a:t>
                      </a:r>
                      <a:r>
                        <a:rPr lang="zh-CN" altLang="en-US" sz="1100"/>
                        <a:t>集</a:t>
                      </a:r>
                      <a:endParaRPr lang="zh-CN" altLang="en-US" sz="1100"/>
                    </a:p>
                  </a:txBody>
                  <a:tcPr/>
                </a:tc>
                <a:tc>
                  <a:txBody>
                    <a:bodyPr/>
                    <a:p>
                      <a:pPr algn="ctr">
                        <a:buNone/>
                      </a:pPr>
                      <a:r>
                        <a:rPr lang="en-US" altLang="zh-CN" sz="1100"/>
                        <a:t>ccpd</a:t>
                      </a:r>
                      <a:endParaRPr lang="en-US" altLang="zh-CN" sz="1100"/>
                    </a:p>
                  </a:txBody>
                  <a:tcPr/>
                </a:tc>
                <a:tc>
                  <a:txBody>
                    <a:bodyPr/>
                    <a:p>
                      <a:pPr algn="ctr">
                        <a:buNone/>
                      </a:pPr>
                      <a:r>
                        <a:rPr lang="zh-CN" altLang="en-US" sz="1100"/>
                        <a:t>大</a:t>
                      </a:r>
                      <a:r>
                        <a:rPr lang="zh-CN" altLang="en-US" sz="1100"/>
                        <a:t>视角</a:t>
                      </a:r>
                      <a:endParaRPr lang="zh-CN" altLang="en-US" sz="1100"/>
                    </a:p>
                  </a:txBody>
                  <a:tcPr/>
                </a:tc>
                <a:tc>
                  <a:txBody>
                    <a:bodyPr/>
                    <a:p>
                      <a:pPr algn="ctr">
                        <a:buNone/>
                      </a:pPr>
                      <a:r>
                        <a:rPr lang="zh-CN" altLang="en-US" sz="1100"/>
                        <a:t>公司</a:t>
                      </a:r>
                      <a:r>
                        <a:rPr lang="zh-CN" altLang="en-US" sz="1100"/>
                        <a:t>数据</a:t>
                      </a:r>
                      <a:endParaRPr lang="zh-CN" altLang="en-US" sz="1100"/>
                    </a:p>
                  </a:txBody>
                  <a:tcPr/>
                </a:tc>
                <a:tc>
                  <a:txBody>
                    <a:bodyPr/>
                    <a:p>
                      <a:pPr algn="ctr">
                        <a:buNone/>
                      </a:pPr>
                      <a:r>
                        <a:rPr lang="zh-CN" altLang="en-US" sz="1100"/>
                        <a:t>模型量</a:t>
                      </a:r>
                      <a:r>
                        <a:rPr lang="en-US" altLang="zh-CN" sz="1100"/>
                        <a:t>/M</a:t>
                      </a:r>
                      <a:endParaRPr lang="en-US" altLang="zh-CN" sz="1100"/>
                    </a:p>
                  </a:txBody>
                  <a:tcPr/>
                </a:tc>
              </a:tr>
              <a:tr h="259080">
                <a:tc>
                  <a:txBody>
                    <a:bodyPr/>
                    <a:p>
                      <a:pPr algn="ctr">
                        <a:buNone/>
                      </a:pPr>
                      <a:r>
                        <a:rPr lang="en-US" altLang="zh-CN" sz="1100"/>
                        <a:t>Y</a:t>
                      </a:r>
                      <a:r>
                        <a:rPr lang="en-US" altLang="zh-CN" sz="1100"/>
                        <a:t>olov7</a:t>
                      </a:r>
                      <a:endParaRPr lang="en-US" altLang="zh-CN" sz="1100"/>
                    </a:p>
                  </a:txBody>
                  <a:tcPr/>
                </a:tc>
                <a:tc>
                  <a:txBody>
                    <a:bodyPr/>
                    <a:p>
                      <a:pPr algn="ctr">
                        <a:buNone/>
                      </a:pPr>
                      <a:r>
                        <a:rPr lang="en-US" altLang="zh-CN" sz="1100"/>
                        <a:t>95.8/97.2</a:t>
                      </a:r>
                      <a:endParaRPr lang="en-US" altLang="zh-CN" sz="1100"/>
                    </a:p>
                  </a:txBody>
                  <a:tcPr/>
                </a:tc>
                <a:tc>
                  <a:txBody>
                    <a:bodyPr/>
                    <a:p>
                      <a:pPr algn="ctr">
                        <a:buNone/>
                      </a:pPr>
                      <a:r>
                        <a:rPr lang="en-US" altLang="zh-CN" sz="1100"/>
                        <a:t>99.3/99.9</a:t>
                      </a:r>
                      <a:endParaRPr lang="en-US" altLang="zh-CN" sz="1100"/>
                    </a:p>
                  </a:txBody>
                  <a:tcPr/>
                </a:tc>
                <a:tc>
                  <a:txBody>
                    <a:bodyPr/>
                    <a:p>
                      <a:pPr algn="ctr">
                        <a:buNone/>
                      </a:pPr>
                      <a:r>
                        <a:rPr lang="en-US" altLang="zh-CN" sz="1100"/>
                        <a:t>98.2/99.0</a:t>
                      </a:r>
                      <a:endParaRPr lang="en-US" altLang="zh-CN" sz="1100"/>
                    </a:p>
                  </a:txBody>
                  <a:tcPr/>
                </a:tc>
                <a:tc>
                  <a:txBody>
                    <a:bodyPr/>
                    <a:p>
                      <a:pPr algn="ctr">
                        <a:buNone/>
                      </a:pPr>
                      <a:r>
                        <a:rPr lang="en-US" altLang="zh-CN" sz="1100"/>
                        <a:t>94.5/91.9</a:t>
                      </a:r>
                      <a:endParaRPr lang="en-US" altLang="zh-CN" sz="1100"/>
                    </a:p>
                  </a:txBody>
                  <a:tcPr/>
                </a:tc>
                <a:tc>
                  <a:txBody>
                    <a:bodyPr/>
                    <a:p>
                      <a:pPr algn="ctr">
                        <a:buNone/>
                      </a:pPr>
                      <a:r>
                        <a:rPr lang="en-US" altLang="zh-CN" sz="1100"/>
                        <a:t>258M</a:t>
                      </a:r>
                      <a:endParaRPr lang="en-US" altLang="zh-CN" sz="1100"/>
                    </a:p>
                  </a:txBody>
                  <a:tcPr/>
                </a:tc>
              </a:tr>
              <a:tr h="259080">
                <a:tc>
                  <a:txBody>
                    <a:bodyPr/>
                    <a:p>
                      <a:pPr algn="ctr">
                        <a:buNone/>
                      </a:pPr>
                      <a:r>
                        <a:rPr lang="en-US" altLang="zh-CN" sz="1100"/>
                        <a:t>Yolov7x</a:t>
                      </a:r>
                      <a:endParaRPr lang="en-US" altLang="zh-CN" sz="1100"/>
                    </a:p>
                  </a:txBody>
                  <a:tcPr/>
                </a:tc>
                <a:tc>
                  <a:txBody>
                    <a:bodyPr/>
                    <a:p>
                      <a:pPr algn="ctr">
                        <a:buNone/>
                      </a:pPr>
                      <a:r>
                        <a:rPr lang="en-US" altLang="zh-CN" sz="1100"/>
                        <a:t>95.3/97.3</a:t>
                      </a:r>
                      <a:endParaRPr lang="en-US" altLang="zh-CN" sz="1100"/>
                    </a:p>
                  </a:txBody>
                  <a:tcPr/>
                </a:tc>
                <a:tc>
                  <a:txBody>
                    <a:bodyPr/>
                    <a:p>
                      <a:pPr algn="ctr">
                        <a:buNone/>
                      </a:pPr>
                      <a:r>
                        <a:rPr lang="en-US" altLang="zh-CN" sz="1100"/>
                        <a:t>99.3/99.9</a:t>
                      </a:r>
                      <a:endParaRPr lang="en-US" altLang="zh-CN" sz="1100"/>
                    </a:p>
                  </a:txBody>
                  <a:tcPr/>
                </a:tc>
                <a:tc>
                  <a:txBody>
                    <a:bodyPr/>
                    <a:p>
                      <a:pPr algn="ctr">
                        <a:buNone/>
                      </a:pPr>
                      <a:r>
                        <a:rPr lang="en-US" altLang="zh-CN" sz="1100"/>
                        <a:t>98.9/99.9</a:t>
                      </a:r>
                      <a:endParaRPr lang="en-US" altLang="zh-CN" sz="1100"/>
                    </a:p>
                  </a:txBody>
                  <a:tcPr/>
                </a:tc>
                <a:tc>
                  <a:txBody>
                    <a:bodyPr/>
                    <a:p>
                      <a:pPr algn="ctr">
                        <a:buNone/>
                      </a:pPr>
                      <a:r>
                        <a:rPr lang="en-US" altLang="zh-CN" sz="1100"/>
                        <a:t>94.1/93.0</a:t>
                      </a:r>
                      <a:endParaRPr lang="en-US" altLang="zh-CN" sz="1100"/>
                    </a:p>
                  </a:txBody>
                  <a:tcPr/>
                </a:tc>
                <a:tc>
                  <a:txBody>
                    <a:bodyPr/>
                    <a:p>
                      <a:pPr algn="ctr">
                        <a:buNone/>
                      </a:pPr>
                      <a:r>
                        <a:rPr lang="en-US" altLang="zh-CN" sz="1100"/>
                        <a:t>542M</a:t>
                      </a:r>
                      <a:endParaRPr lang="en-US" altLang="zh-CN" sz="1100"/>
                    </a:p>
                  </a:txBody>
                  <a:tcPr/>
                </a:tc>
              </a:tr>
              <a:tr h="259080">
                <a:tc>
                  <a:txBody>
                    <a:bodyPr/>
                    <a:p>
                      <a:pPr algn="ctr">
                        <a:buNone/>
                      </a:pPr>
                      <a:r>
                        <a:rPr lang="en-US" altLang="zh-CN" sz="1100"/>
                        <a:t>Yolov4-pre</a:t>
                      </a:r>
                      <a:endParaRPr lang="en-US" altLang="zh-CN" sz="1100"/>
                    </a:p>
                  </a:txBody>
                  <a:tcPr/>
                </a:tc>
                <a:tc>
                  <a:txBody>
                    <a:bodyPr/>
                    <a:p>
                      <a:pPr algn="ctr">
                        <a:buNone/>
                      </a:pPr>
                      <a:r>
                        <a:rPr lang="en-US" altLang="zh-CN" sz="1100"/>
                        <a:t>93.7/95.1</a:t>
                      </a:r>
                      <a:endParaRPr lang="en-US" altLang="zh-CN" sz="1100"/>
                    </a:p>
                  </a:txBody>
                  <a:tcPr/>
                </a:tc>
                <a:tc>
                  <a:txBody>
                    <a:bodyPr/>
                    <a:p>
                      <a:pPr algn="ctr">
                        <a:buNone/>
                      </a:pPr>
                      <a:r>
                        <a:rPr lang="en-US" altLang="zh-CN" sz="1100"/>
                        <a:t>96.1/99.7</a:t>
                      </a:r>
                      <a:endParaRPr lang="en-US" altLang="zh-CN" sz="1100"/>
                    </a:p>
                  </a:txBody>
                  <a:tcPr/>
                </a:tc>
                <a:tc>
                  <a:txBody>
                    <a:bodyPr/>
                    <a:p>
                      <a:pPr algn="ctr">
                        <a:buNone/>
                      </a:pPr>
                      <a:r>
                        <a:rPr lang="en-US" altLang="zh-CN" sz="1100"/>
                        <a:t>94.9/98.4</a:t>
                      </a:r>
                      <a:endParaRPr lang="en-US" altLang="zh-CN" sz="1100"/>
                    </a:p>
                  </a:txBody>
                  <a:tcPr/>
                </a:tc>
                <a:tc>
                  <a:txBody>
                    <a:bodyPr/>
                    <a:p>
                      <a:pPr algn="ctr">
                        <a:buNone/>
                      </a:pPr>
                      <a:r>
                        <a:rPr lang="en-US" altLang="zh-CN" sz="1100"/>
                        <a:t>93.4/90.9</a:t>
                      </a:r>
                      <a:endParaRPr lang="en-US" altLang="zh-CN" sz="1100"/>
                    </a:p>
                  </a:txBody>
                  <a:tcPr/>
                </a:tc>
                <a:tc>
                  <a:txBody>
                    <a:bodyPr/>
                    <a:p>
                      <a:pPr algn="ctr">
                        <a:buNone/>
                      </a:pPr>
                      <a:r>
                        <a:rPr lang="en-US" altLang="zh-CN" sz="1100"/>
                        <a:t>245M</a:t>
                      </a:r>
                      <a:endParaRPr lang="en-US" altLang="zh-CN" sz="1100"/>
                    </a:p>
                  </a:txBody>
                  <a:tcPr/>
                </a:tc>
              </a:tr>
            </a:tbl>
          </a:graphicData>
        </a:graphic>
      </p:graphicFrame>
      <p:pic>
        <p:nvPicPr>
          <p:cNvPr id="6" name="图片 5"/>
          <p:cNvPicPr>
            <a:picLocks noChangeAspect="1"/>
          </p:cNvPicPr>
          <p:nvPr/>
        </p:nvPicPr>
        <p:blipFill>
          <a:blip r:embed="rId3"/>
          <a:stretch>
            <a:fillRect/>
          </a:stretch>
        </p:blipFill>
        <p:spPr>
          <a:xfrm>
            <a:off x="5032375" y="2731135"/>
            <a:ext cx="1279525" cy="1107440"/>
          </a:xfrm>
          <a:prstGeom prst="rect">
            <a:avLst/>
          </a:prstGeom>
        </p:spPr>
      </p:pic>
      <p:pic>
        <p:nvPicPr>
          <p:cNvPr id="4" name="图片 3" descr="123"/>
          <p:cNvPicPr>
            <a:picLocks noChangeAspect="1"/>
          </p:cNvPicPr>
          <p:nvPr/>
        </p:nvPicPr>
        <p:blipFill>
          <a:blip r:embed="rId4"/>
          <a:stretch>
            <a:fillRect/>
          </a:stretch>
        </p:blipFill>
        <p:spPr>
          <a:xfrm>
            <a:off x="6547485" y="2731135"/>
            <a:ext cx="1379220" cy="396240"/>
          </a:xfrm>
          <a:prstGeom prst="rect">
            <a:avLst/>
          </a:prstGeom>
        </p:spPr>
      </p:pic>
      <p:pic>
        <p:nvPicPr>
          <p:cNvPr id="5" name="图片 4" descr="1234"/>
          <p:cNvPicPr>
            <a:picLocks noChangeAspect="1"/>
          </p:cNvPicPr>
          <p:nvPr/>
        </p:nvPicPr>
        <p:blipFill>
          <a:blip r:embed="rId5"/>
          <a:stretch>
            <a:fillRect/>
          </a:stretch>
        </p:blipFill>
        <p:spPr>
          <a:xfrm>
            <a:off x="6550025" y="3442970"/>
            <a:ext cx="1376680" cy="395605"/>
          </a:xfrm>
          <a:prstGeom prst="rect">
            <a:avLst/>
          </a:prstGeom>
        </p:spPr>
      </p:pic>
      <p:graphicFrame>
        <p:nvGraphicFramePr>
          <p:cNvPr id="8" name="表格 7"/>
          <p:cNvGraphicFramePr/>
          <p:nvPr>
            <p:custDataLst>
              <p:tags r:id="rId6"/>
            </p:custDataLst>
          </p:nvPr>
        </p:nvGraphicFramePr>
        <p:xfrm>
          <a:off x="643255" y="3338195"/>
          <a:ext cx="2548890" cy="1216660"/>
        </p:xfrm>
        <a:graphic>
          <a:graphicData uri="http://schemas.openxmlformats.org/drawingml/2006/table">
            <a:tbl>
              <a:tblPr firstRow="1" bandRow="1">
                <a:tableStyleId>{5C22544A-7EE6-4342-B048-85BDC9FD1C3A}</a:tableStyleId>
              </a:tblPr>
              <a:tblGrid>
                <a:gridCol w="849630"/>
                <a:gridCol w="849630"/>
                <a:gridCol w="849630"/>
              </a:tblGrid>
              <a:tr h="304165">
                <a:tc>
                  <a:txBody>
                    <a:bodyPr/>
                    <a:p>
                      <a:pPr>
                        <a:buNone/>
                      </a:pPr>
                      <a:r>
                        <a:rPr lang="zh-CN" altLang="en-US" sz="1200"/>
                        <a:t>模型</a:t>
                      </a:r>
                      <a:endParaRPr lang="zh-CN" altLang="en-US" sz="1200"/>
                    </a:p>
                  </a:txBody>
                  <a:tcPr/>
                </a:tc>
                <a:tc>
                  <a:txBody>
                    <a:bodyPr/>
                    <a:p>
                      <a:pPr>
                        <a:buNone/>
                      </a:pPr>
                      <a:r>
                        <a:rPr lang="zh-CN" altLang="en-US" sz="1200"/>
                        <a:t>准确率</a:t>
                      </a:r>
                      <a:endParaRPr lang="zh-CN" altLang="en-US" sz="1200"/>
                    </a:p>
                  </a:txBody>
                  <a:tcPr/>
                </a:tc>
                <a:tc>
                  <a:txBody>
                    <a:bodyPr/>
                    <a:p>
                      <a:pPr>
                        <a:buNone/>
                      </a:pPr>
                      <a:r>
                        <a:rPr lang="zh-CN" altLang="en-US" sz="1200"/>
                        <a:t>参数</a:t>
                      </a:r>
                      <a:r>
                        <a:rPr lang="zh-CN" altLang="en-US" sz="1200"/>
                        <a:t>量</a:t>
                      </a:r>
                      <a:endParaRPr lang="zh-CN" altLang="en-US" sz="1200"/>
                    </a:p>
                  </a:txBody>
                  <a:tcPr/>
                </a:tc>
              </a:tr>
              <a:tr h="304165">
                <a:tc>
                  <a:txBody>
                    <a:bodyPr/>
                    <a:p>
                      <a:pPr>
                        <a:buNone/>
                      </a:pPr>
                      <a:r>
                        <a:rPr lang="en-US" altLang="zh-CN" sz="1100"/>
                        <a:t>ResNet</a:t>
                      </a:r>
                      <a:endParaRPr lang="en-US" altLang="zh-CN" sz="1100"/>
                    </a:p>
                  </a:txBody>
                  <a:tcPr/>
                </a:tc>
                <a:tc>
                  <a:txBody>
                    <a:bodyPr/>
                    <a:p>
                      <a:pPr>
                        <a:buNone/>
                      </a:pPr>
                      <a:r>
                        <a:rPr lang="en-US" altLang="zh-CN" sz="1100"/>
                        <a:t>1/0.982</a:t>
                      </a:r>
                      <a:endParaRPr lang="en-US" altLang="zh-CN" sz="1100"/>
                    </a:p>
                  </a:txBody>
                  <a:tcPr/>
                </a:tc>
                <a:tc>
                  <a:txBody>
                    <a:bodyPr/>
                    <a:p>
                      <a:pPr>
                        <a:buNone/>
                      </a:pPr>
                      <a:r>
                        <a:rPr lang="en-US" altLang="zh-CN" sz="1100"/>
                        <a:t>43M</a:t>
                      </a:r>
                      <a:endParaRPr lang="en-US" altLang="zh-CN" sz="1100"/>
                    </a:p>
                  </a:txBody>
                  <a:tcPr/>
                </a:tc>
              </a:tr>
              <a:tr h="304165">
                <a:tc>
                  <a:txBody>
                    <a:bodyPr/>
                    <a:p>
                      <a:pPr>
                        <a:buNone/>
                      </a:pPr>
                      <a:r>
                        <a:rPr lang="zh-CN" altLang="en-US" sz="1100"/>
                        <a:t>MobileNet</a:t>
                      </a:r>
                      <a:endParaRPr lang="zh-CN" altLang="en-US" sz="1100"/>
                    </a:p>
                  </a:txBody>
                  <a:tcPr/>
                </a:tc>
                <a:tc>
                  <a:txBody>
                    <a:bodyPr/>
                    <a:p>
                      <a:pPr>
                        <a:buNone/>
                      </a:pPr>
                      <a:r>
                        <a:rPr lang="en-US" altLang="zh-CN" sz="1100"/>
                        <a:t>1/0.990</a:t>
                      </a:r>
                      <a:endParaRPr lang="en-US" altLang="zh-CN" sz="1100"/>
                    </a:p>
                  </a:txBody>
                  <a:tcPr/>
                </a:tc>
                <a:tc>
                  <a:txBody>
                    <a:bodyPr/>
                    <a:p>
                      <a:pPr>
                        <a:buNone/>
                      </a:pPr>
                      <a:r>
                        <a:rPr lang="en-US" altLang="zh-CN" sz="1100"/>
                        <a:t>8.8M</a:t>
                      </a:r>
                      <a:endParaRPr lang="en-US" altLang="zh-CN" sz="1100"/>
                    </a:p>
                  </a:txBody>
                  <a:tcPr/>
                </a:tc>
              </a:tr>
              <a:tr h="304165">
                <a:tc>
                  <a:txBody>
                    <a:bodyPr/>
                    <a:p>
                      <a:pPr>
                        <a:buNone/>
                      </a:pPr>
                      <a:r>
                        <a:rPr lang="zh-CN" altLang="en-US" sz="1100"/>
                        <a:t>EfficientNet</a:t>
                      </a:r>
                      <a:endParaRPr lang="zh-CN" altLang="en-US" sz="1100"/>
                    </a:p>
                  </a:txBody>
                  <a:tcPr/>
                </a:tc>
                <a:tc>
                  <a:txBody>
                    <a:bodyPr/>
                    <a:p>
                      <a:pPr>
                        <a:buNone/>
                      </a:pPr>
                      <a:r>
                        <a:rPr lang="en-US" altLang="zh-CN" sz="1100"/>
                        <a:t>1/0.984</a:t>
                      </a:r>
                      <a:endParaRPr lang="en-US" altLang="zh-CN" sz="1100"/>
                    </a:p>
                  </a:txBody>
                  <a:tcPr/>
                </a:tc>
                <a:tc>
                  <a:txBody>
                    <a:bodyPr/>
                    <a:p>
                      <a:pPr>
                        <a:buNone/>
                      </a:pPr>
                      <a:r>
                        <a:rPr lang="en-US" altLang="zh-CN" sz="1100"/>
                        <a:t>16M</a:t>
                      </a:r>
                      <a:endParaRPr lang="en-US" altLang="zh-CN" sz="11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a:t>
            </a:r>
            <a:r>
              <a:rPr lang="zh-CN" altLang="en-US" sz="2000" dirty="0" smtClean="0">
                <a:solidFill>
                  <a:schemeClr val="tx1">
                    <a:lumMod val="65000"/>
                    <a:lumOff val="35000"/>
                  </a:schemeClr>
                </a:solidFill>
                <a:latin typeface="+mj-ea"/>
                <a:ea typeface="+mj-ea"/>
                <a:sym typeface="+mn-ea"/>
              </a:rPr>
              <a:t>检测</a:t>
            </a:r>
            <a:endParaRPr lang="zh-CN" altLang="en-US" sz="2000" dirty="0" smtClean="0">
              <a:solidFill>
                <a:schemeClr val="tx1">
                  <a:lumMod val="65000"/>
                  <a:lumOff val="35000"/>
                </a:schemeClr>
              </a:solidFill>
              <a:latin typeface="+mj-ea"/>
              <a:ea typeface="+mj-ea"/>
              <a:sym typeface="+mn-ea"/>
            </a:endParaRPr>
          </a:p>
        </p:txBody>
      </p:sp>
      <p:pic>
        <p:nvPicPr>
          <p:cNvPr id="276" name="图片 1"/>
          <p:cNvPicPr>
            <a:picLocks noChangeAspect="1"/>
          </p:cNvPicPr>
          <p:nvPr/>
        </p:nvPicPr>
        <p:blipFill>
          <a:blip r:embed="rId1"/>
          <a:stretch>
            <a:fillRect/>
          </a:stretch>
        </p:blipFill>
        <p:spPr>
          <a:xfrm>
            <a:off x="4999990" y="1362710"/>
            <a:ext cx="3469640" cy="1599565"/>
          </a:xfrm>
          <a:prstGeom prst="rect">
            <a:avLst/>
          </a:prstGeom>
          <a:noFill/>
          <a:ln>
            <a:noFill/>
          </a:ln>
        </p:spPr>
      </p:pic>
      <p:sp>
        <p:nvSpPr>
          <p:cNvPr id="3" name="文本框 2"/>
          <p:cNvSpPr txBox="1"/>
          <p:nvPr>
            <p:custDataLst>
              <p:tags r:id="rId2"/>
            </p:custDataLst>
          </p:nvPr>
        </p:nvSpPr>
        <p:spPr>
          <a:xfrm>
            <a:off x="4949825" y="636905"/>
            <a:ext cx="3569970" cy="37909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近年场景文本</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Revisiting Scene Text Recognition: A Data Perspective，ICCV2023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158615" y="174117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车牌问题</a:t>
            </a:r>
            <a:r>
              <a:rPr lang="zh-CN" altLang="en-US" dirty="0">
                <a:solidFill>
                  <a:schemeClr val="accent2">
                    <a:lumMod val="75000"/>
                  </a:schemeClr>
                </a:solidFill>
                <a:latin typeface="+mj-ea"/>
                <a:ea typeface="+mj-ea"/>
              </a:rPr>
              <a:t>测试</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520175" y="167883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5.28</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158615" y="255270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墙线</a:t>
            </a:r>
            <a:r>
              <a:rPr lang="zh-CN" altLang="en-US" dirty="0">
                <a:solidFill>
                  <a:schemeClr val="accent2">
                    <a:lumMod val="75000"/>
                  </a:schemeClr>
                </a:solidFill>
                <a:latin typeface="+mj-ea"/>
                <a:ea typeface="+mj-ea"/>
              </a:rPr>
              <a:t>识别</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20175" y="249036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车牌测试及</a:t>
            </a:r>
            <a:r>
              <a:rPr lang="zh-CN" altLang="en-US" sz="2000" dirty="0" smtClean="0">
                <a:solidFill>
                  <a:schemeClr val="tx1">
                    <a:lumMod val="65000"/>
                    <a:lumOff val="35000"/>
                  </a:schemeClr>
                </a:solidFill>
                <a:latin typeface="+mj-ea"/>
                <a:ea typeface="+mj-ea"/>
                <a:sym typeface="+mn-ea"/>
              </a:rPr>
              <a:t>问题</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公司服务器下拉数据</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现在服务：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69343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年份</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数量统计：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第一版服务：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2022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21031</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并发问题</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高并发时服务容易挂掉，同时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请求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cuda/cudnn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报错，地址偏差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经检查应该是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多线程请求时模型内部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冲突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改为单线程服务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50" name="图片 2"/>
          <p:cNvPicPr>
            <a:picLocks noChangeAspect="1"/>
          </p:cNvPicPr>
          <p:nvPr/>
        </p:nvPicPr>
        <p:blipFill>
          <a:blip r:embed="rId2"/>
          <a:stretch>
            <a:fillRect/>
          </a:stretch>
        </p:blipFill>
        <p:spPr>
          <a:xfrm>
            <a:off x="640080" y="1293495"/>
            <a:ext cx="2952750" cy="247650"/>
          </a:xfrm>
          <a:prstGeom prst="rect">
            <a:avLst/>
          </a:prstGeom>
          <a:noFill/>
          <a:ln>
            <a:noFill/>
          </a:ln>
        </p:spPr>
      </p:pic>
      <p:pic>
        <p:nvPicPr>
          <p:cNvPr id="3" name="图片 2"/>
          <p:cNvPicPr>
            <a:picLocks noChangeAspect="1"/>
          </p:cNvPicPr>
          <p:nvPr/>
        </p:nvPicPr>
        <p:blipFill>
          <a:blip r:embed="rId3"/>
          <a:stretch>
            <a:fillRect/>
          </a:stretch>
        </p:blipFill>
        <p:spPr>
          <a:xfrm>
            <a:off x="640080" y="2816860"/>
            <a:ext cx="3496310" cy="523240"/>
          </a:xfrm>
          <a:prstGeom prst="rect">
            <a:avLst/>
          </a:prstGeom>
        </p:spPr>
      </p:pic>
      <p:sp>
        <p:nvSpPr>
          <p:cNvPr id="4" name="文本框 3"/>
          <p:cNvSpPr txBox="1"/>
          <p:nvPr>
            <p:custDataLst>
              <p:tags r:id="rId4"/>
            </p:custDataLst>
          </p:nvPr>
        </p:nvSpPr>
        <p:spPr>
          <a:xfrm>
            <a:off x="4511040" y="636905"/>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车牌识别问题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视觉占比大车牌，做训练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背景相近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遮挡严重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字符模糊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5"/>
          <a:stretch>
            <a:fillRect/>
          </a:stretch>
        </p:blipFill>
        <p:spPr>
          <a:xfrm>
            <a:off x="4572000" y="1112520"/>
            <a:ext cx="1553210" cy="966470"/>
          </a:xfrm>
          <a:prstGeom prst="rect">
            <a:avLst/>
          </a:prstGeom>
        </p:spPr>
      </p:pic>
      <p:pic>
        <p:nvPicPr>
          <p:cNvPr id="259" name="图片 8"/>
          <p:cNvPicPr>
            <a:picLocks noChangeAspect="1"/>
          </p:cNvPicPr>
          <p:nvPr/>
        </p:nvPicPr>
        <p:blipFill>
          <a:blip r:embed="rId6"/>
          <a:stretch>
            <a:fillRect/>
          </a:stretch>
        </p:blipFill>
        <p:spPr>
          <a:xfrm>
            <a:off x="6442075" y="1112520"/>
            <a:ext cx="1462405" cy="946785"/>
          </a:xfrm>
          <a:prstGeom prst="rect">
            <a:avLst/>
          </a:prstGeom>
          <a:noFill/>
          <a:ln>
            <a:noFill/>
          </a:ln>
        </p:spPr>
      </p:pic>
      <p:pic>
        <p:nvPicPr>
          <p:cNvPr id="8" name="图片 7"/>
          <p:cNvPicPr>
            <a:picLocks noChangeAspect="1"/>
          </p:cNvPicPr>
          <p:nvPr/>
        </p:nvPicPr>
        <p:blipFill>
          <a:blip r:embed="rId7"/>
          <a:stretch>
            <a:fillRect/>
          </a:stretch>
        </p:blipFill>
        <p:spPr>
          <a:xfrm>
            <a:off x="4572000" y="2426335"/>
            <a:ext cx="1546860" cy="1080770"/>
          </a:xfrm>
          <a:prstGeom prst="rect">
            <a:avLst/>
          </a:prstGeom>
        </p:spPr>
      </p:pic>
      <p:pic>
        <p:nvPicPr>
          <p:cNvPr id="10" name="图片 9"/>
          <p:cNvPicPr>
            <a:picLocks noChangeAspect="1"/>
          </p:cNvPicPr>
          <p:nvPr/>
        </p:nvPicPr>
        <p:blipFill>
          <a:blip r:embed="rId8"/>
          <a:stretch>
            <a:fillRect/>
          </a:stretch>
        </p:blipFill>
        <p:spPr>
          <a:xfrm>
            <a:off x="4572000" y="3633470"/>
            <a:ext cx="1515110" cy="1148715"/>
          </a:xfrm>
          <a:prstGeom prst="rect">
            <a:avLst/>
          </a:prstGeom>
        </p:spPr>
      </p:pic>
      <p:pic>
        <p:nvPicPr>
          <p:cNvPr id="14" name="图片 13"/>
          <p:cNvPicPr>
            <a:picLocks noChangeAspect="1"/>
          </p:cNvPicPr>
          <p:nvPr/>
        </p:nvPicPr>
        <p:blipFill>
          <a:blip r:embed="rId9"/>
          <a:stretch>
            <a:fillRect/>
          </a:stretch>
        </p:blipFill>
        <p:spPr>
          <a:xfrm>
            <a:off x="6442075" y="2426335"/>
            <a:ext cx="1546860" cy="1108710"/>
          </a:xfrm>
          <a:prstGeom prst="rect">
            <a:avLst/>
          </a:prstGeom>
        </p:spPr>
      </p:pic>
      <p:pic>
        <p:nvPicPr>
          <p:cNvPr id="267" name="图片 1"/>
          <p:cNvPicPr>
            <a:picLocks noChangeAspect="1"/>
          </p:cNvPicPr>
          <p:nvPr/>
        </p:nvPicPr>
        <p:blipFill>
          <a:blip r:embed="rId10"/>
          <a:srcRect t="28875"/>
          <a:stretch>
            <a:fillRect/>
          </a:stretch>
        </p:blipFill>
        <p:spPr>
          <a:xfrm>
            <a:off x="640080" y="3908425"/>
            <a:ext cx="1670050" cy="444500"/>
          </a:xfrm>
          <a:prstGeom prst="rect">
            <a:avLst/>
          </a:prstGeom>
          <a:noFill/>
          <a:ln>
            <a:noFill/>
          </a:ln>
        </p:spPr>
      </p:pic>
      <p:pic>
        <p:nvPicPr>
          <p:cNvPr id="6" name="图片 5"/>
          <p:cNvPicPr>
            <a:picLocks noChangeAspect="1"/>
          </p:cNvPicPr>
          <p:nvPr/>
        </p:nvPicPr>
        <p:blipFill>
          <a:blip r:embed="rId11"/>
          <a:stretch>
            <a:fillRect/>
          </a:stretch>
        </p:blipFill>
        <p:spPr>
          <a:xfrm>
            <a:off x="6442075" y="3633470"/>
            <a:ext cx="1463040" cy="1266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车牌测试及</a:t>
            </a:r>
            <a:r>
              <a:rPr lang="zh-CN" altLang="en-US" sz="2000" dirty="0" smtClean="0">
                <a:solidFill>
                  <a:schemeClr val="tx1">
                    <a:lumMod val="65000"/>
                    <a:lumOff val="35000"/>
                  </a:schemeClr>
                </a:solidFill>
                <a:latin typeface="+mj-ea"/>
                <a:ea typeface="+mj-ea"/>
                <a:sym typeface="+mn-ea"/>
              </a:rPr>
              <a:t>问题</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优化方案</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生成视觉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占比大数据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张，加入训练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公司数据检测框部分快校对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准备加入重新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尝试新的框架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descr="01-2_3-306&amp;477_450&amp;535-450&amp;535_307&amp;528_306&amp;477_449&amp;484-0_0_15_32_30_29_1-131-4"/>
          <p:cNvPicPr>
            <a:picLocks noChangeAspect="1"/>
          </p:cNvPicPr>
          <p:nvPr/>
        </p:nvPicPr>
        <p:blipFill>
          <a:blip r:embed="rId2"/>
          <a:stretch>
            <a:fillRect/>
          </a:stretch>
        </p:blipFill>
        <p:spPr>
          <a:xfrm>
            <a:off x="2165350" y="1334770"/>
            <a:ext cx="1083310" cy="1083310"/>
          </a:xfrm>
          <a:prstGeom prst="rect">
            <a:avLst/>
          </a:prstGeom>
        </p:spPr>
      </p:pic>
      <p:pic>
        <p:nvPicPr>
          <p:cNvPr id="7" name="图片 6"/>
          <p:cNvPicPr>
            <a:picLocks noChangeAspect="1"/>
          </p:cNvPicPr>
          <p:nvPr/>
        </p:nvPicPr>
        <p:blipFill>
          <a:blip r:embed="rId3"/>
          <a:stretch>
            <a:fillRect/>
          </a:stretch>
        </p:blipFill>
        <p:spPr>
          <a:xfrm>
            <a:off x="710565" y="1198245"/>
            <a:ext cx="1137285" cy="1280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a:t>
            </a:r>
            <a:r>
              <a:rPr lang="zh-CN" altLang="en-US" sz="2000" dirty="0" smtClean="0">
                <a:solidFill>
                  <a:schemeClr val="tx1">
                    <a:lumMod val="65000"/>
                    <a:lumOff val="35000"/>
                  </a:schemeClr>
                </a:solidFill>
                <a:latin typeface="+mj-ea"/>
                <a:ea typeface="+mj-ea"/>
                <a:sym typeface="+mn-ea"/>
              </a:rPr>
              <a:t>线识别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面积识别</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特点：语义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信息相对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类型：墙，类似墙（栏杆、木板、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线、多线、填充类型（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语义信息：层名、所属块名、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张图纸人眼比对，墙线都能找到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会有些排水管之类的需要后续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262755" y="725805"/>
            <a:ext cx="2222500" cy="1521460"/>
          </a:xfrm>
          <a:prstGeom prst="rect">
            <a:avLst/>
          </a:prstGeom>
        </p:spPr>
      </p:pic>
      <p:pic>
        <p:nvPicPr>
          <p:cNvPr id="4" name="图片 3"/>
          <p:cNvPicPr>
            <a:picLocks noChangeAspect="1"/>
          </p:cNvPicPr>
          <p:nvPr/>
        </p:nvPicPr>
        <p:blipFill>
          <a:blip r:embed="rId3"/>
          <a:stretch>
            <a:fillRect/>
          </a:stretch>
        </p:blipFill>
        <p:spPr>
          <a:xfrm>
            <a:off x="6533515" y="725805"/>
            <a:ext cx="2047240" cy="1522095"/>
          </a:xfrm>
          <a:prstGeom prst="rect">
            <a:avLst/>
          </a:prstGeom>
        </p:spPr>
      </p:pic>
      <p:pic>
        <p:nvPicPr>
          <p:cNvPr id="5" name="图片 4"/>
          <p:cNvPicPr>
            <a:picLocks noChangeAspect="1"/>
          </p:cNvPicPr>
          <p:nvPr/>
        </p:nvPicPr>
        <p:blipFill>
          <a:blip r:embed="rId4"/>
          <a:stretch>
            <a:fillRect/>
          </a:stretch>
        </p:blipFill>
        <p:spPr>
          <a:xfrm>
            <a:off x="6083300" y="2345055"/>
            <a:ext cx="2497455" cy="1885315"/>
          </a:xfrm>
          <a:prstGeom prst="rect">
            <a:avLst/>
          </a:prstGeom>
        </p:spPr>
      </p:pic>
      <p:pic>
        <p:nvPicPr>
          <p:cNvPr id="8" name="图片 7" descr="CAD"/>
          <p:cNvPicPr>
            <a:picLocks noChangeAspect="1"/>
          </p:cNvPicPr>
          <p:nvPr/>
        </p:nvPicPr>
        <p:blipFill>
          <a:blip r:embed="rId5"/>
          <a:stretch>
            <a:fillRect/>
          </a:stretch>
        </p:blipFill>
        <p:spPr>
          <a:xfrm>
            <a:off x="248920" y="916940"/>
            <a:ext cx="4013835" cy="1982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车牌测试及</a:t>
            </a:r>
            <a:r>
              <a:rPr lang="zh-CN" altLang="en-US" sz="2000" dirty="0" smtClean="0">
                <a:solidFill>
                  <a:schemeClr val="tx1">
                    <a:lumMod val="65000"/>
                    <a:lumOff val="35000"/>
                  </a:schemeClr>
                </a:solidFill>
                <a:latin typeface="+mj-ea"/>
                <a:ea typeface="+mj-ea"/>
                <a:sym typeface="+mn-ea"/>
              </a:rPr>
              <a:t>问题</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544195" y="1038860"/>
            <a:ext cx="3267710" cy="3065780"/>
          </a:xfrm>
          <a:prstGeom prst="rect">
            <a:avLst/>
          </a:prstGeom>
        </p:spPr>
      </p:pic>
      <p:sp>
        <p:nvSpPr>
          <p:cNvPr id="4" name="文本框 3"/>
          <p:cNvSpPr txBox="1"/>
          <p:nvPr/>
        </p:nvSpPr>
        <p:spPr>
          <a:xfrm>
            <a:off x="544195" y="684530"/>
            <a:ext cx="3048000" cy="306705"/>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有可能无法补全情况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342130" y="1038860"/>
            <a:ext cx="3348990" cy="3065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图纸中图元所在图层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特点：缩略词多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描述图元详细程度存在波动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标签文本复杂程度存在波动</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张平面图图层表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提取名称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27483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单模型最优，</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0.974, R = 0.973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出错情况集中在长度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场景描述偏多、英文缩写偏多名称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建立户型图纸领域英文缩写映射，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中文释义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场景分类，写入预训练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词向量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复杂标签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先分隔符分词，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_ &amp; , : (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针对标签可能的重复类别，设定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分类优先级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出错数据重新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7385050" y="636905"/>
            <a:ext cx="1618615" cy="1037590"/>
          </a:xfrm>
          <a:prstGeom prst="rect">
            <a:avLst/>
          </a:prstGeom>
        </p:spPr>
      </p:pic>
      <p:pic>
        <p:nvPicPr>
          <p:cNvPr id="9" name="图片 8"/>
          <p:cNvPicPr>
            <a:picLocks noChangeAspect="1"/>
          </p:cNvPicPr>
          <p:nvPr/>
        </p:nvPicPr>
        <p:blipFill>
          <a:blip r:embed="rId3"/>
          <a:stretch>
            <a:fillRect/>
          </a:stretch>
        </p:blipFill>
        <p:spPr>
          <a:xfrm>
            <a:off x="4441825" y="1983740"/>
            <a:ext cx="4561840" cy="3119755"/>
          </a:xfrm>
          <a:prstGeom prst="rect">
            <a:avLst/>
          </a:prstGeom>
        </p:spPr>
      </p:pic>
      <p:pic>
        <p:nvPicPr>
          <p:cNvPr id="6" name="图片 5"/>
          <p:cNvPicPr>
            <a:picLocks noChangeAspect="1"/>
          </p:cNvPicPr>
          <p:nvPr/>
        </p:nvPicPr>
        <p:blipFill>
          <a:blip r:embed="rId4"/>
          <a:stretch>
            <a:fillRect/>
          </a:stretch>
        </p:blipFill>
        <p:spPr>
          <a:xfrm>
            <a:off x="2893060" y="636905"/>
            <a:ext cx="4475480" cy="1211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目前可</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提取工程量</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4104640" y="721360"/>
            <a:ext cx="4429125" cy="2800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158615" y="21405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圆弧门检测优化</a:t>
            </a:r>
            <a:r>
              <a:rPr lang="zh-CN" altLang="en-US" dirty="0">
                <a:solidFill>
                  <a:schemeClr val="accent2">
                    <a:lumMod val="75000"/>
                  </a:schemeClr>
                </a:solidFill>
                <a:latin typeface="+mj-ea"/>
                <a:ea typeface="+mj-ea"/>
              </a:rPr>
              <a:t>与测试</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520175" y="207825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5.21</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圆弧检测优化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目标检测算法，数据集改进</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存在大量边缘切成一半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部分，但也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统一把位置边缘且不全的标注框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再进行一遍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规则方法，无效</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图元剔除</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针对现象：使用规则法有时会出现看起来什么都没有，但遍历图元时会筛选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情况一：所在图层被关闭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冻结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情况二：属性被设置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为透明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不可见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情况三：图纸修改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过程中没有被正确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删除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根据图层、可见属性、孤立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对象剔除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843395" y="791210"/>
            <a:ext cx="1370965" cy="1252855"/>
          </a:xfrm>
          <a:prstGeom prst="rect">
            <a:avLst/>
          </a:prstGeom>
        </p:spPr>
      </p:pic>
      <p:pic>
        <p:nvPicPr>
          <p:cNvPr id="7" name="图片 6"/>
          <p:cNvPicPr>
            <a:picLocks noChangeAspect="1"/>
          </p:cNvPicPr>
          <p:nvPr/>
        </p:nvPicPr>
        <p:blipFill>
          <a:blip r:embed="rId3"/>
          <a:stretch>
            <a:fillRect/>
          </a:stretch>
        </p:blipFill>
        <p:spPr>
          <a:xfrm>
            <a:off x="5059680" y="912495"/>
            <a:ext cx="1489710" cy="1010920"/>
          </a:xfrm>
          <a:prstGeom prst="rect">
            <a:avLst/>
          </a:prstGeom>
        </p:spPr>
      </p:pic>
      <p:pic>
        <p:nvPicPr>
          <p:cNvPr id="224" name="图片 2"/>
          <p:cNvPicPr>
            <a:picLocks noChangeAspect="1"/>
          </p:cNvPicPr>
          <p:nvPr/>
        </p:nvPicPr>
        <p:blipFill>
          <a:blip r:embed="rId4"/>
          <a:stretch>
            <a:fillRect/>
          </a:stretch>
        </p:blipFill>
        <p:spPr>
          <a:xfrm>
            <a:off x="6100445" y="2350135"/>
            <a:ext cx="2113915" cy="2122170"/>
          </a:xfrm>
          <a:prstGeom prst="rect">
            <a:avLst/>
          </a:prstGeom>
          <a:noFill/>
          <a:ln>
            <a:noFill/>
          </a:ln>
        </p:spPr>
      </p:pic>
      <p:pic>
        <p:nvPicPr>
          <p:cNvPr id="12" name="图片 11"/>
          <p:cNvPicPr>
            <a:picLocks noChangeAspect="1"/>
          </p:cNvPicPr>
          <p:nvPr/>
        </p:nvPicPr>
        <p:blipFill>
          <a:blip r:embed="rId5"/>
          <a:stretch>
            <a:fillRect/>
          </a:stretch>
        </p:blipFill>
        <p:spPr>
          <a:xfrm>
            <a:off x="4340225" y="2750820"/>
            <a:ext cx="1628140" cy="1393190"/>
          </a:xfrm>
          <a:prstGeom prst="rect">
            <a:avLst/>
          </a:prstGeom>
        </p:spPr>
      </p:pic>
      <p:graphicFrame>
        <p:nvGraphicFramePr>
          <p:cNvPr id="13" name="表格 12"/>
          <p:cNvGraphicFramePr/>
          <p:nvPr>
            <p:custDataLst>
              <p:tags r:id="rId6"/>
            </p:custDataLst>
          </p:nvPr>
        </p:nvGraphicFramePr>
        <p:xfrm>
          <a:off x="677545" y="1653540"/>
          <a:ext cx="2697480" cy="1097280"/>
        </p:xfrm>
        <a:graphic>
          <a:graphicData uri="http://schemas.openxmlformats.org/drawingml/2006/table">
            <a:tbl>
              <a:tblPr firstRow="1" bandRow="1">
                <a:tableStyleId>{5C22544A-7EE6-4342-B048-85BDC9FD1C3A}</a:tableStyleId>
              </a:tblPr>
              <a:tblGrid>
                <a:gridCol w="899160"/>
                <a:gridCol w="899160"/>
                <a:gridCol w="899160"/>
              </a:tblGrid>
              <a:tr h="274320">
                <a:tc>
                  <a:txBody>
                    <a:bodyPr/>
                    <a:p>
                      <a:pPr algn="ctr">
                        <a:buClrTx/>
                        <a:buSzTx/>
                        <a:buFontTx/>
                        <a:buNone/>
                      </a:pPr>
                      <a:r>
                        <a:rPr lang="zh-CN" altLang="en-US" sz="1200"/>
                        <a:t>算法</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召回率</a:t>
                      </a:r>
                      <a:endParaRPr lang="zh-CN" altLang="en-US" sz="1200"/>
                    </a:p>
                  </a:txBody>
                  <a:tcPr/>
                </a:tc>
              </a:tr>
              <a:tr h="274320">
                <a:tc>
                  <a:txBody>
                    <a:bodyPr/>
                    <a:p>
                      <a:pPr algn="ctr">
                        <a:buClrTx/>
                        <a:buSzTx/>
                        <a:buFontTx/>
                        <a:buNone/>
                      </a:pPr>
                      <a:r>
                        <a:rPr lang="en-US" altLang="zh-CN" sz="1200">
                          <a:latin typeface="微软雅黑" panose="020B0503020204020204" pitchFamily="34" charset="-122"/>
                          <a:ea typeface="微软雅黑" panose="020B0503020204020204" pitchFamily="34" charset="-122"/>
                        </a:rPr>
                        <a:t>Yolov7</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0.95</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0.931</a:t>
                      </a:r>
                      <a:endParaRPr lang="en-US" altLang="zh-CN" sz="1200">
                        <a:latin typeface="微软雅黑" panose="020B0503020204020204" pitchFamily="34" charset="-122"/>
                        <a:ea typeface="微软雅黑" panose="020B0503020204020204" pitchFamily="34" charset="-122"/>
                      </a:endParaRPr>
                    </a:p>
                  </a:txBody>
                  <a:tcPr/>
                </a:tc>
              </a:tr>
              <a:tr h="274320">
                <a:tc>
                  <a:txBody>
                    <a:bodyPr/>
                    <a:p>
                      <a:pPr algn="ctr">
                        <a:buNone/>
                      </a:pPr>
                      <a:r>
                        <a:rPr lang="en-US" altLang="zh-CN" sz="1200">
                          <a:latin typeface="微软雅黑" panose="020B0503020204020204" pitchFamily="34" charset="-122"/>
                          <a:ea typeface="微软雅黑" panose="020B0503020204020204" pitchFamily="34" charset="-122"/>
                        </a:rPr>
                        <a:t>Yolov3</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0.963</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0.952</a:t>
                      </a:r>
                      <a:endParaRPr lang="en-US" altLang="zh-CN" sz="1200">
                        <a:latin typeface="微软雅黑" panose="020B0503020204020204" pitchFamily="34" charset="-122"/>
                        <a:ea typeface="微软雅黑" panose="020B0503020204020204" pitchFamily="34" charset="-122"/>
                      </a:endParaRPr>
                    </a:p>
                  </a:txBody>
                  <a:tcPr/>
                </a:tc>
              </a:tr>
              <a:tr h="274320">
                <a:tc>
                  <a:txBody>
                    <a:bodyPr/>
                    <a:p>
                      <a:pPr algn="ctr">
                        <a:buClrTx/>
                        <a:buSzTx/>
                        <a:buFontTx/>
                        <a:buNone/>
                      </a:pPr>
                      <a:r>
                        <a:rPr lang="en-US" altLang="zh-CN" sz="1200">
                          <a:latin typeface="微软雅黑" panose="020B0503020204020204" pitchFamily="34" charset="-122"/>
                          <a:ea typeface="微软雅黑" panose="020B0503020204020204" pitchFamily="34" charset="-122"/>
                        </a:rPr>
                        <a:t>SSD</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0.932</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0.919</a:t>
                      </a:r>
                      <a:endParaRPr lang="en-US" altLang="zh-CN" sz="1200">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检测流程与</a:t>
            </a:r>
            <a:r>
              <a:rPr lang="zh-CN" altLang="en-US" sz="2000" dirty="0" smtClean="0">
                <a:solidFill>
                  <a:schemeClr val="tx1">
                    <a:lumMod val="65000"/>
                    <a:lumOff val="35000"/>
                  </a:schemeClr>
                </a:solidFill>
                <a:latin typeface="+mj-ea"/>
                <a:ea typeface="+mj-ea"/>
                <a:sym typeface="+mn-ea"/>
              </a:rPr>
              <a:t>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图纸文件输入，视口选定，图纸打印，动态裁剪，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去除重叠区域，与规则方法对照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召回率优先（不漏）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P=0.982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R=0.989</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超出弧度范围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CAD"/>
          <p:cNvPicPr>
            <a:picLocks noChangeAspect="1"/>
          </p:cNvPicPr>
          <p:nvPr/>
        </p:nvPicPr>
        <p:blipFill>
          <a:blip r:embed="rId2"/>
          <a:stretch>
            <a:fillRect/>
          </a:stretch>
        </p:blipFill>
        <p:spPr>
          <a:xfrm>
            <a:off x="4262120" y="746760"/>
            <a:ext cx="4205605" cy="1954530"/>
          </a:xfrm>
          <a:prstGeom prst="rect">
            <a:avLst/>
          </a:prstGeom>
        </p:spPr>
      </p:pic>
      <p:pic>
        <p:nvPicPr>
          <p:cNvPr id="226" name="图片 1"/>
          <p:cNvPicPr>
            <a:picLocks noChangeAspect="1"/>
          </p:cNvPicPr>
          <p:nvPr/>
        </p:nvPicPr>
        <p:blipFill>
          <a:blip r:embed="rId3"/>
          <a:stretch>
            <a:fillRect/>
          </a:stretch>
        </p:blipFill>
        <p:spPr>
          <a:xfrm>
            <a:off x="2508250" y="2701290"/>
            <a:ext cx="765810" cy="1030605"/>
          </a:xfrm>
          <a:prstGeom prst="rect">
            <a:avLst/>
          </a:prstGeom>
          <a:noFill/>
          <a:ln>
            <a:noFill/>
          </a:ln>
        </p:spPr>
      </p:pic>
      <p:pic>
        <p:nvPicPr>
          <p:cNvPr id="197" name="图片 28"/>
          <p:cNvPicPr>
            <a:picLocks noChangeAspect="1"/>
          </p:cNvPicPr>
          <p:nvPr/>
        </p:nvPicPr>
        <p:blipFill>
          <a:blip r:embed="rId4"/>
          <a:stretch>
            <a:fillRect/>
          </a:stretch>
        </p:blipFill>
        <p:spPr>
          <a:xfrm>
            <a:off x="544195" y="2701290"/>
            <a:ext cx="1694180" cy="1036955"/>
          </a:xfrm>
          <a:prstGeom prst="rect">
            <a:avLst/>
          </a:prstGeom>
          <a:noFill/>
          <a:ln>
            <a:noFill/>
          </a:ln>
        </p:spPr>
      </p:pic>
      <p:pic>
        <p:nvPicPr>
          <p:cNvPr id="169" name="图片 13"/>
          <p:cNvPicPr>
            <a:picLocks noChangeAspect="1"/>
          </p:cNvPicPr>
          <p:nvPr/>
        </p:nvPicPr>
        <p:blipFill>
          <a:blip r:embed="rId5"/>
          <a:stretch>
            <a:fillRect/>
          </a:stretch>
        </p:blipFill>
        <p:spPr>
          <a:xfrm>
            <a:off x="3490595" y="2701290"/>
            <a:ext cx="2077085" cy="10585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争议情况</a:t>
            </a:r>
            <a:r>
              <a:rPr lang="zh-CN" altLang="en-US" sz="2000" dirty="0" smtClean="0">
                <a:solidFill>
                  <a:schemeClr val="tx1">
                    <a:lumMod val="65000"/>
                    <a:lumOff val="35000"/>
                  </a:schemeClr>
                </a:solidFill>
                <a:latin typeface="+mj-ea"/>
                <a:ea typeface="+mj-ea"/>
                <a:sym typeface="+mn-ea"/>
              </a:rPr>
              <a:t>统计</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1907540" cy="31877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半圆弧，但不是</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05" name="图片 36"/>
          <p:cNvPicPr>
            <a:picLocks noChangeAspect="1"/>
          </p:cNvPicPr>
          <p:nvPr/>
        </p:nvPicPr>
        <p:blipFill>
          <a:blip r:embed="rId2"/>
          <a:stretch>
            <a:fillRect/>
          </a:stretch>
        </p:blipFill>
        <p:spPr>
          <a:xfrm>
            <a:off x="6026785" y="680720"/>
            <a:ext cx="1198880" cy="1042035"/>
          </a:xfrm>
          <a:prstGeom prst="rect">
            <a:avLst/>
          </a:prstGeom>
          <a:noFill/>
          <a:ln>
            <a:noFill/>
          </a:ln>
        </p:spPr>
      </p:pic>
      <p:pic>
        <p:nvPicPr>
          <p:cNvPr id="203" name="图片 34"/>
          <p:cNvPicPr>
            <a:picLocks noChangeAspect="1"/>
          </p:cNvPicPr>
          <p:nvPr/>
        </p:nvPicPr>
        <p:blipFill>
          <a:blip r:embed="rId3"/>
          <a:stretch>
            <a:fillRect/>
          </a:stretch>
        </p:blipFill>
        <p:spPr>
          <a:xfrm flipH="1">
            <a:off x="670560" y="1036955"/>
            <a:ext cx="1125855" cy="1065530"/>
          </a:xfrm>
          <a:prstGeom prst="rect">
            <a:avLst/>
          </a:prstGeom>
          <a:noFill/>
          <a:ln>
            <a:noFill/>
          </a:ln>
        </p:spPr>
      </p:pic>
      <p:pic>
        <p:nvPicPr>
          <p:cNvPr id="191" name="图片 22"/>
          <p:cNvPicPr>
            <a:picLocks noChangeAspect="1"/>
          </p:cNvPicPr>
          <p:nvPr/>
        </p:nvPicPr>
        <p:blipFill>
          <a:blip r:embed="rId4"/>
          <a:stretch>
            <a:fillRect/>
          </a:stretch>
        </p:blipFill>
        <p:spPr>
          <a:xfrm>
            <a:off x="2032000" y="994410"/>
            <a:ext cx="1539875" cy="1150620"/>
          </a:xfrm>
          <a:prstGeom prst="rect">
            <a:avLst/>
          </a:prstGeom>
          <a:noFill/>
          <a:ln>
            <a:noFill/>
          </a:ln>
        </p:spPr>
      </p:pic>
      <p:pic>
        <p:nvPicPr>
          <p:cNvPr id="4" name="图片 3"/>
          <p:cNvPicPr>
            <a:picLocks noChangeAspect="1"/>
          </p:cNvPicPr>
          <p:nvPr/>
        </p:nvPicPr>
        <p:blipFill>
          <a:blip r:embed="rId5"/>
          <a:stretch>
            <a:fillRect/>
          </a:stretch>
        </p:blipFill>
        <p:spPr>
          <a:xfrm>
            <a:off x="670560" y="2268855"/>
            <a:ext cx="3000375" cy="2019300"/>
          </a:xfrm>
          <a:prstGeom prst="rect">
            <a:avLst/>
          </a:prstGeom>
        </p:spPr>
      </p:pic>
      <p:sp>
        <p:nvSpPr>
          <p:cNvPr id="5" name="文本框 4"/>
          <p:cNvSpPr txBox="1"/>
          <p:nvPr>
            <p:custDataLst>
              <p:tags r:id="rId6"/>
            </p:custDataLst>
          </p:nvPr>
        </p:nvSpPr>
        <p:spPr>
          <a:xfrm>
            <a:off x="4307840" y="680720"/>
            <a:ext cx="1907540" cy="268097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重叠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严重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视口中引用另一视口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47" name="图片 3"/>
          <p:cNvPicPr>
            <a:picLocks noChangeAspect="1"/>
          </p:cNvPicPr>
          <p:nvPr/>
        </p:nvPicPr>
        <p:blipFill>
          <a:blip r:embed="rId7"/>
          <a:stretch>
            <a:fillRect/>
          </a:stretch>
        </p:blipFill>
        <p:spPr>
          <a:xfrm>
            <a:off x="7378700" y="1824355"/>
            <a:ext cx="1085215" cy="1085215"/>
          </a:xfrm>
          <a:prstGeom prst="rect">
            <a:avLst/>
          </a:prstGeom>
          <a:noFill/>
          <a:ln>
            <a:noFill/>
          </a:ln>
        </p:spPr>
      </p:pic>
      <p:pic>
        <p:nvPicPr>
          <p:cNvPr id="6" name="图片 5"/>
          <p:cNvPicPr>
            <a:picLocks noChangeAspect="1"/>
          </p:cNvPicPr>
          <p:nvPr/>
        </p:nvPicPr>
        <p:blipFill>
          <a:blip r:embed="rId8"/>
          <a:stretch>
            <a:fillRect/>
          </a:stretch>
        </p:blipFill>
        <p:spPr>
          <a:xfrm>
            <a:off x="3885565" y="2268855"/>
            <a:ext cx="3081655" cy="2019300"/>
          </a:xfrm>
          <a:prstGeom prst="rect">
            <a:avLst/>
          </a:prstGeom>
        </p:spPr>
      </p:pic>
      <p:pic>
        <p:nvPicPr>
          <p:cNvPr id="8" name="图片 7"/>
          <p:cNvPicPr>
            <a:picLocks noChangeAspect="1"/>
          </p:cNvPicPr>
          <p:nvPr/>
        </p:nvPicPr>
        <p:blipFill>
          <a:blip r:embed="rId9"/>
          <a:stretch>
            <a:fillRect/>
          </a:stretch>
        </p:blipFill>
        <p:spPr>
          <a:xfrm>
            <a:off x="7369810" y="680720"/>
            <a:ext cx="1094105" cy="1033780"/>
          </a:xfrm>
          <a:prstGeom prst="rect">
            <a:avLst/>
          </a:prstGeom>
        </p:spPr>
      </p:pic>
      <p:pic>
        <p:nvPicPr>
          <p:cNvPr id="9" name="图片 8"/>
          <p:cNvPicPr>
            <a:picLocks noChangeAspect="1"/>
          </p:cNvPicPr>
          <p:nvPr/>
        </p:nvPicPr>
        <p:blipFill>
          <a:blip r:embed="rId10"/>
          <a:stretch>
            <a:fillRect/>
          </a:stretch>
        </p:blipFill>
        <p:spPr>
          <a:xfrm>
            <a:off x="7313295" y="3019425"/>
            <a:ext cx="1150620" cy="1219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争议情况</a:t>
            </a:r>
            <a:r>
              <a:rPr lang="zh-CN" altLang="en-US" sz="2000" dirty="0" smtClean="0">
                <a:solidFill>
                  <a:schemeClr val="tx1">
                    <a:lumMod val="65000"/>
                    <a:lumOff val="35000"/>
                  </a:schemeClr>
                </a:solidFill>
                <a:latin typeface="+mj-ea"/>
                <a:ea typeface="+mj-ea"/>
                <a:sym typeface="+mn-ea"/>
              </a:rPr>
              <a:t>统计</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1907540" cy="31877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门在家具</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层</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41" name="图片 5"/>
          <p:cNvPicPr>
            <a:picLocks noChangeAspect="1"/>
          </p:cNvPicPr>
          <p:nvPr/>
        </p:nvPicPr>
        <p:blipFill>
          <a:blip r:embed="rId2"/>
          <a:stretch>
            <a:fillRect/>
          </a:stretch>
        </p:blipFill>
        <p:spPr>
          <a:xfrm>
            <a:off x="584200" y="955675"/>
            <a:ext cx="4973320" cy="36982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294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视口分类问题</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5.14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圆弧</a:t>
            </a:r>
            <a:r>
              <a:rPr lang="zh-CN" altLang="en-US" dirty="0">
                <a:solidFill>
                  <a:schemeClr val="accent2">
                    <a:lumMod val="75000"/>
                  </a:schemeClr>
                </a:solidFill>
                <a:latin typeface="+mj-ea"/>
                <a:ea typeface="+mj-ea"/>
              </a:rPr>
              <a:t>门检测优化</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视口图像</a:t>
            </a:r>
            <a:r>
              <a:rPr lang="zh-CN" altLang="en-US" sz="2000" dirty="0" smtClean="0">
                <a:solidFill>
                  <a:schemeClr val="tx1">
                    <a:lumMod val="65000"/>
                    <a:lumOff val="35000"/>
                  </a:schemeClr>
                </a:solidFill>
                <a:latin typeface="+mj-ea"/>
                <a:ea typeface="+mj-ea"/>
                <a:sym typeface="+mn-ea"/>
              </a:rPr>
              <a:t>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05511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拟解决问题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对视口图像预分类，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方便后续针对性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暂定判定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家具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将规则法与图像分类方法结合，保证不漏的前提下提高准确率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依次遍历目标视口坐标范围内非冻结层的所有图元，针对图元层名、块名、属性、块属性进行目标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类别的正则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图像分类方法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采用兼顾准确率和参数量的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作为目标模型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对训练参数、归一化参数、图像尺寸、目标类别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进行优化调整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descr="01、C户型平面图-9"/>
          <p:cNvPicPr>
            <a:picLocks noChangeAspect="1"/>
          </p:cNvPicPr>
          <p:nvPr/>
        </p:nvPicPr>
        <p:blipFill>
          <a:blip r:embed="rId2"/>
          <a:stretch>
            <a:fillRect/>
          </a:stretch>
        </p:blipFill>
        <p:spPr>
          <a:xfrm>
            <a:off x="5071110" y="706755"/>
            <a:ext cx="1703070" cy="1363345"/>
          </a:xfrm>
          <a:prstGeom prst="rect">
            <a:avLst/>
          </a:prstGeom>
        </p:spPr>
      </p:pic>
      <p:pic>
        <p:nvPicPr>
          <p:cNvPr id="9" name="图片 8" descr="01、C户型平面图-6"/>
          <p:cNvPicPr>
            <a:picLocks noChangeAspect="1"/>
          </p:cNvPicPr>
          <p:nvPr/>
        </p:nvPicPr>
        <p:blipFill>
          <a:blip r:embed="rId3"/>
          <a:stretch>
            <a:fillRect/>
          </a:stretch>
        </p:blipFill>
        <p:spPr>
          <a:xfrm>
            <a:off x="6967855" y="706755"/>
            <a:ext cx="1720215" cy="1376680"/>
          </a:xfrm>
          <a:prstGeom prst="rect">
            <a:avLst/>
          </a:prstGeom>
        </p:spPr>
      </p:pic>
      <p:pic>
        <p:nvPicPr>
          <p:cNvPr id="10" name="图片 9" descr="01、C户型平面图-1"/>
          <p:cNvPicPr>
            <a:picLocks noChangeAspect="1"/>
          </p:cNvPicPr>
          <p:nvPr/>
        </p:nvPicPr>
        <p:blipFill>
          <a:blip r:embed="rId4"/>
          <a:stretch>
            <a:fillRect/>
          </a:stretch>
        </p:blipFill>
        <p:spPr>
          <a:xfrm>
            <a:off x="5071110" y="2108835"/>
            <a:ext cx="1687830" cy="1351280"/>
          </a:xfrm>
          <a:prstGeom prst="rect">
            <a:avLst/>
          </a:prstGeom>
        </p:spPr>
      </p:pic>
      <p:graphicFrame>
        <p:nvGraphicFramePr>
          <p:cNvPr id="11" name="表格 10"/>
          <p:cNvGraphicFramePr/>
          <p:nvPr>
            <p:custDataLst>
              <p:tags r:id="rId5"/>
            </p:custDataLst>
          </p:nvPr>
        </p:nvGraphicFramePr>
        <p:xfrm>
          <a:off x="648335" y="3523615"/>
          <a:ext cx="2905125" cy="1341120"/>
        </p:xfrm>
        <a:graphic>
          <a:graphicData uri="http://schemas.openxmlformats.org/drawingml/2006/table">
            <a:tbl>
              <a:tblPr firstRow="1" bandRow="1">
                <a:tableStyleId>{5C22544A-7EE6-4342-B048-85BDC9FD1C3A}</a:tableStyleId>
              </a:tblPr>
              <a:tblGrid>
                <a:gridCol w="918210"/>
                <a:gridCol w="965835"/>
                <a:gridCol w="1021080"/>
              </a:tblGrid>
              <a:tr h="457200">
                <a:tc>
                  <a:txBody>
                    <a:bodyPr/>
                    <a:p>
                      <a:pPr algn="ctr">
                        <a:buNone/>
                      </a:pPr>
                      <a:r>
                        <a:rPr lang="zh-CN" altLang="en-US" sz="1200"/>
                        <a:t>类型</a:t>
                      </a:r>
                      <a:endParaRPr lang="zh-CN" altLang="en-US" sz="1200"/>
                    </a:p>
                  </a:txBody>
                  <a:tcPr/>
                </a:tc>
                <a:tc>
                  <a:txBody>
                    <a:bodyPr/>
                    <a:p>
                      <a:pPr algn="ctr">
                        <a:buNone/>
                      </a:pPr>
                      <a:r>
                        <a:rPr lang="zh-CN" altLang="en-US" sz="1200"/>
                        <a:t>图像分类</a:t>
                      </a:r>
                      <a:r>
                        <a:rPr lang="en-US" altLang="zh-CN" sz="1200"/>
                        <a:t>0/1</a:t>
                      </a:r>
                      <a:endParaRPr lang="en-US" altLang="zh-CN" sz="1200"/>
                    </a:p>
                  </a:txBody>
                  <a:tcPr/>
                </a:tc>
                <a:tc>
                  <a:txBody>
                    <a:bodyPr/>
                    <a:p>
                      <a:pPr algn="ctr">
                        <a:buNone/>
                      </a:pPr>
                      <a:r>
                        <a:rPr lang="zh-CN" altLang="en-US" sz="1200"/>
                        <a:t>综合算法</a:t>
                      </a:r>
                      <a:endParaRPr lang="zh-CN" altLang="en-US" sz="1200"/>
                    </a:p>
                    <a:p>
                      <a:pPr algn="ctr">
                        <a:buNone/>
                      </a:pPr>
                      <a:r>
                        <a:rPr lang="en-US" altLang="zh-CN" sz="1200"/>
                        <a:t>0/1</a:t>
                      </a:r>
                      <a:endParaRPr lang="en-US" altLang="zh-CN" sz="1200"/>
                    </a:p>
                  </a:txBody>
                  <a:tcPr/>
                </a:tc>
              </a:tr>
              <a:tr h="396240">
                <a:tc>
                  <a:txBody>
                    <a:bodyPr/>
                    <a:p>
                      <a:pPr algn="ctr">
                        <a:buNone/>
                      </a:pPr>
                      <a:r>
                        <a:rPr lang="zh-CN" altLang="en-US" sz="1000" b="0">
                          <a:latin typeface="+mn-ea"/>
                        </a:rPr>
                        <a:t>门窗</a:t>
                      </a:r>
                      <a:endParaRPr lang="zh-CN" altLang="en-US" sz="1000" b="0">
                        <a:latin typeface="+mn-ea"/>
                      </a:endParaRPr>
                    </a:p>
                  </a:txBody>
                  <a:tcPr/>
                </a:tc>
                <a:tc>
                  <a:txBody>
                    <a:bodyPr/>
                    <a:p>
                      <a:pPr algn="ctr">
                        <a:buNone/>
                      </a:pPr>
                      <a:r>
                        <a:rPr lang="en-US" altLang="zh-CN" sz="1000" b="0">
                          <a:latin typeface="+mn-ea"/>
                        </a:rPr>
                        <a:t>0.986/0.977</a:t>
                      </a:r>
                      <a:endParaRPr lang="en-US" altLang="zh-CN" sz="1000" b="0">
                        <a:latin typeface="+mn-ea"/>
                      </a:endParaRPr>
                    </a:p>
                  </a:txBody>
                  <a:tcPr/>
                </a:tc>
                <a:tc>
                  <a:txBody>
                    <a:bodyPr/>
                    <a:p>
                      <a:pPr algn="ctr">
                        <a:buNone/>
                      </a:pPr>
                      <a:r>
                        <a:rPr lang="en-US" altLang="zh-CN" sz="1000" b="0">
                          <a:latin typeface="+mn-ea"/>
                        </a:rPr>
                        <a:t>0.975/1</a:t>
                      </a:r>
                      <a:endParaRPr lang="en-US" altLang="zh-CN" sz="1000" b="0">
                        <a:latin typeface="+mn-ea"/>
                      </a:endParaRPr>
                    </a:p>
                  </a:txBody>
                  <a:tcPr/>
                </a:tc>
              </a:tr>
              <a:tr h="243840">
                <a:tc>
                  <a:txBody>
                    <a:bodyPr/>
                    <a:p>
                      <a:pPr algn="ctr">
                        <a:buNone/>
                      </a:pPr>
                      <a:r>
                        <a:rPr lang="zh-CN" altLang="en-US" sz="1000" b="0">
                          <a:latin typeface="+mn-ea"/>
                        </a:rPr>
                        <a:t>灯</a:t>
                      </a:r>
                      <a:endParaRPr lang="zh-CN" altLang="en-US" sz="1000" b="0">
                        <a:latin typeface="+mn-ea"/>
                      </a:endParaRPr>
                    </a:p>
                  </a:txBody>
                  <a:tcPr/>
                </a:tc>
                <a:tc>
                  <a:txBody>
                    <a:bodyPr/>
                    <a:p>
                      <a:pPr algn="ctr">
                        <a:buNone/>
                      </a:pPr>
                      <a:r>
                        <a:rPr lang="en-US" altLang="zh-CN" sz="1000" b="0">
                          <a:latin typeface="+mn-ea"/>
                        </a:rPr>
                        <a:t>0.978/0.913</a:t>
                      </a:r>
                      <a:endParaRPr lang="en-US" altLang="zh-CN" sz="1000" b="0">
                        <a:latin typeface="+mn-ea"/>
                      </a:endParaRPr>
                    </a:p>
                  </a:txBody>
                  <a:tcPr/>
                </a:tc>
                <a:tc>
                  <a:txBody>
                    <a:bodyPr/>
                    <a:p>
                      <a:pPr algn="ctr">
                        <a:buNone/>
                      </a:pPr>
                      <a:r>
                        <a:rPr lang="en-US" altLang="zh-CN" sz="1000" b="0">
                          <a:latin typeface="+mn-ea"/>
                        </a:rPr>
                        <a:t>0.952/0.983</a:t>
                      </a:r>
                      <a:endParaRPr lang="en-US" altLang="zh-CN" sz="1000" b="0">
                        <a:latin typeface="+mn-ea"/>
                      </a:endParaRPr>
                    </a:p>
                  </a:txBody>
                  <a:tcPr/>
                </a:tc>
              </a:tr>
              <a:tr h="243840">
                <a:tc>
                  <a:txBody>
                    <a:bodyPr/>
                    <a:p>
                      <a:pPr algn="ctr">
                        <a:buNone/>
                      </a:pPr>
                      <a:r>
                        <a:rPr lang="zh-CN" altLang="en-US" sz="1000" b="0">
                          <a:latin typeface="+mn-ea"/>
                        </a:rPr>
                        <a:t>家具</a:t>
                      </a:r>
                      <a:endParaRPr lang="zh-CN" altLang="en-US" sz="1000" b="0">
                        <a:latin typeface="+mn-ea"/>
                      </a:endParaRPr>
                    </a:p>
                  </a:txBody>
                  <a:tcPr/>
                </a:tc>
                <a:tc>
                  <a:txBody>
                    <a:bodyPr/>
                    <a:p>
                      <a:pPr algn="ctr">
                        <a:buNone/>
                      </a:pPr>
                      <a:r>
                        <a:rPr lang="en-US" altLang="zh-CN" sz="1000" b="0">
                          <a:latin typeface="+mn-ea"/>
                        </a:rPr>
                        <a:t>0.954/0.953</a:t>
                      </a:r>
                      <a:endParaRPr lang="en-US" altLang="zh-CN" sz="1000" b="0">
                        <a:latin typeface="+mn-ea"/>
                      </a:endParaRPr>
                    </a:p>
                  </a:txBody>
                  <a:tcPr/>
                </a:tc>
                <a:tc>
                  <a:txBody>
                    <a:bodyPr/>
                    <a:p>
                      <a:pPr algn="ctr">
                        <a:buNone/>
                      </a:pPr>
                      <a:r>
                        <a:rPr lang="en-US" altLang="zh-CN" sz="1000" b="0">
                          <a:latin typeface="+mn-ea"/>
                        </a:rPr>
                        <a:t>0.947/0.997</a:t>
                      </a:r>
                      <a:endParaRPr lang="en-US" altLang="zh-CN" sz="1000" b="0">
                        <a:latin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圆弧门检测</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8521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优化一：目标检测算法优化数据集</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提高训练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图像清晰度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去除目标检测时填充、文本、标注、引线无关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校对更准的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提升有限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优化二：多段</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线拟合门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针对多线段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拟合门的检测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多段线类型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角度递增，接近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近似相等（可能会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直接包含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262755" y="2401570"/>
            <a:ext cx="1597660" cy="1095375"/>
          </a:xfrm>
          <a:prstGeom prst="rect">
            <a:avLst/>
          </a:prstGeom>
        </p:spPr>
      </p:pic>
      <p:pic>
        <p:nvPicPr>
          <p:cNvPr id="11" name="图片 10"/>
          <p:cNvPicPr>
            <a:picLocks noChangeAspect="1"/>
          </p:cNvPicPr>
          <p:nvPr/>
        </p:nvPicPr>
        <p:blipFill>
          <a:blip r:embed="rId3"/>
          <a:stretch>
            <a:fillRect/>
          </a:stretch>
        </p:blipFill>
        <p:spPr>
          <a:xfrm>
            <a:off x="6135370" y="2401570"/>
            <a:ext cx="1496060" cy="1193165"/>
          </a:xfrm>
          <a:prstGeom prst="rect">
            <a:avLst/>
          </a:prstGeom>
        </p:spPr>
      </p:pic>
      <p:pic>
        <p:nvPicPr>
          <p:cNvPr id="12" name="图片 11" descr="01 1-6号住宅楼标准层电梯间平面图-7"/>
          <p:cNvPicPr>
            <a:picLocks noChangeAspect="1"/>
          </p:cNvPicPr>
          <p:nvPr/>
        </p:nvPicPr>
        <p:blipFill>
          <a:blip r:embed="rId4"/>
          <a:stretch>
            <a:fillRect/>
          </a:stretch>
        </p:blipFill>
        <p:spPr>
          <a:xfrm>
            <a:off x="4169410" y="637540"/>
            <a:ext cx="1969770" cy="1576070"/>
          </a:xfrm>
          <a:prstGeom prst="rect">
            <a:avLst/>
          </a:prstGeom>
        </p:spPr>
      </p:pic>
      <p:pic>
        <p:nvPicPr>
          <p:cNvPr id="13" name="图片 12" descr="01 1-6号住宅楼标准层电梯间平面图-7"/>
          <p:cNvPicPr>
            <a:picLocks noChangeAspect="1"/>
          </p:cNvPicPr>
          <p:nvPr/>
        </p:nvPicPr>
        <p:blipFill>
          <a:blip r:embed="rId5"/>
          <a:stretch>
            <a:fillRect/>
          </a:stretch>
        </p:blipFill>
        <p:spPr>
          <a:xfrm>
            <a:off x="6292215" y="636905"/>
            <a:ext cx="1955800" cy="1565275"/>
          </a:xfrm>
          <a:prstGeom prst="rect">
            <a:avLst/>
          </a:prstGeom>
        </p:spPr>
      </p:pic>
      <p:pic>
        <p:nvPicPr>
          <p:cNvPr id="3" name="图片 2"/>
          <p:cNvPicPr>
            <a:picLocks noChangeAspect="1"/>
          </p:cNvPicPr>
          <p:nvPr/>
        </p:nvPicPr>
        <p:blipFill>
          <a:blip r:embed="rId6"/>
          <a:stretch>
            <a:fillRect/>
          </a:stretch>
        </p:blipFill>
        <p:spPr>
          <a:xfrm>
            <a:off x="4238625" y="3630930"/>
            <a:ext cx="1621790" cy="1266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a:t>
            </a:r>
            <a:r>
              <a:rPr lang="zh-CN" altLang="en-US" sz="2000" dirty="0" smtClean="0">
                <a:solidFill>
                  <a:schemeClr val="tx1">
                    <a:lumMod val="65000"/>
                    <a:lumOff val="35000"/>
                  </a:schemeClr>
                </a:solidFill>
                <a:latin typeface="+mj-ea"/>
                <a:ea typeface="+mj-ea"/>
                <a:sym typeface="+mn-ea"/>
              </a:rPr>
              <a:t>图示</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5884545" y="913130"/>
            <a:ext cx="2125980" cy="2125980"/>
          </a:xfrm>
          <a:prstGeom prst="rect">
            <a:avLst/>
          </a:prstGeom>
        </p:spPr>
      </p:pic>
      <p:pic>
        <p:nvPicPr>
          <p:cNvPr id="5" name="图片 4"/>
          <p:cNvPicPr>
            <a:picLocks noChangeAspect="1"/>
          </p:cNvPicPr>
          <p:nvPr/>
        </p:nvPicPr>
        <p:blipFill>
          <a:blip r:embed="rId2"/>
          <a:stretch>
            <a:fillRect/>
          </a:stretch>
        </p:blipFill>
        <p:spPr>
          <a:xfrm>
            <a:off x="3554730" y="913130"/>
            <a:ext cx="2125980" cy="2125980"/>
          </a:xfrm>
          <a:prstGeom prst="rect">
            <a:avLst/>
          </a:prstGeom>
        </p:spPr>
      </p:pic>
      <p:pic>
        <p:nvPicPr>
          <p:cNvPr id="8" name="图片 7" descr="loss"/>
          <p:cNvPicPr>
            <a:picLocks noChangeAspect="1"/>
          </p:cNvPicPr>
          <p:nvPr/>
        </p:nvPicPr>
        <p:blipFill>
          <a:blip r:embed="rId3"/>
          <a:stretch>
            <a:fillRect/>
          </a:stretch>
        </p:blipFill>
        <p:spPr>
          <a:xfrm>
            <a:off x="598805" y="1242695"/>
            <a:ext cx="2105660" cy="1579880"/>
          </a:xfrm>
          <a:prstGeom prst="rect">
            <a:avLst/>
          </a:prstGeom>
        </p:spPr>
      </p:pic>
      <p:pic>
        <p:nvPicPr>
          <p:cNvPr id="9" name="图片 8" descr="acc"/>
          <p:cNvPicPr>
            <a:picLocks noChangeAspect="1"/>
          </p:cNvPicPr>
          <p:nvPr/>
        </p:nvPicPr>
        <p:blipFill>
          <a:blip r:embed="rId4"/>
          <a:stretch>
            <a:fillRect/>
          </a:stretch>
        </p:blipFill>
        <p:spPr>
          <a:xfrm>
            <a:off x="598805" y="2862580"/>
            <a:ext cx="2106295" cy="1579880"/>
          </a:xfrm>
          <a:prstGeom prst="rect">
            <a:avLst/>
          </a:prstGeom>
        </p:spPr>
      </p:pic>
      <p:sp>
        <p:nvSpPr>
          <p:cNvPr id="10" name="文本框 9"/>
          <p:cNvSpPr txBox="1"/>
          <p:nvPr/>
        </p:nvSpPr>
        <p:spPr>
          <a:xfrm>
            <a:off x="539750" y="913130"/>
            <a:ext cx="1683385" cy="289560"/>
          </a:xfrm>
          <a:prstGeom prst="rect">
            <a:avLst/>
          </a:prstGeom>
          <a:noFill/>
        </p:spPr>
        <p:txBody>
          <a:bodyPr wrap="square" rtlCol="0">
            <a:noAutofit/>
          </a:bodyPr>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视口分类训练曲线</a:t>
            </a:r>
            <a:endParaRPr lang="zh-CN" altLang="en-US" sz="1400"/>
          </a:p>
        </p:txBody>
      </p:sp>
      <p:sp>
        <p:nvSpPr>
          <p:cNvPr id="11" name="文本框 10"/>
          <p:cNvSpPr txBox="1"/>
          <p:nvPr/>
        </p:nvSpPr>
        <p:spPr>
          <a:xfrm>
            <a:off x="3554730" y="623570"/>
            <a:ext cx="2126615" cy="289560"/>
          </a:xfrm>
          <a:prstGeom prst="rect">
            <a:avLst/>
          </a:prstGeom>
          <a:noFill/>
        </p:spPr>
        <p:txBody>
          <a:bodyPr wrap="square" rtlCol="0">
            <a:noAutofit/>
          </a:bodyPr>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两个典型出错示例</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294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视口图像分类</a:t>
            </a:r>
            <a:r>
              <a:rPr lang="zh-CN" altLang="en-US" dirty="0">
                <a:solidFill>
                  <a:schemeClr val="accent2">
                    <a:lumMod val="75000"/>
                  </a:schemeClr>
                </a:solidFill>
                <a:latin typeface="+mj-ea"/>
                <a:ea typeface="+mj-ea"/>
              </a:rPr>
              <a:t>训练</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5.7</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检测</a:t>
            </a:r>
            <a:r>
              <a:rPr lang="zh-CN" altLang="en-US" dirty="0">
                <a:solidFill>
                  <a:schemeClr val="accent2">
                    <a:lumMod val="75000"/>
                  </a:schemeClr>
                </a:solidFill>
                <a:latin typeface="+mj-ea"/>
                <a:ea typeface="+mj-ea"/>
              </a:rPr>
              <a:t>数据集优化</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立面图</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解析调研</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34715" cy="438848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户型描述图纸</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工程信息、目录、设计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说明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平面布置、天花灯位、排水点位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特定房间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节点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特定位置设计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详情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立面信息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室内墙面面积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瓷砖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步骤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校验：是否为平面图对应立面图，工程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定位：房间名对照图框，对照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墙体视口</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立面顺序：图框中顺序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经验，北立面开始顺时针，但不具有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强制性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区分墙面与其他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57200"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5720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566160" y="636905"/>
            <a:ext cx="2137410" cy="2258060"/>
          </a:xfrm>
          <a:prstGeom prst="rect">
            <a:avLst/>
          </a:prstGeom>
        </p:spPr>
      </p:pic>
      <p:pic>
        <p:nvPicPr>
          <p:cNvPr id="4" name="图片 3"/>
          <p:cNvPicPr>
            <a:picLocks noChangeAspect="1"/>
          </p:cNvPicPr>
          <p:nvPr/>
        </p:nvPicPr>
        <p:blipFill>
          <a:blip r:embed="rId3"/>
          <a:stretch>
            <a:fillRect/>
          </a:stretch>
        </p:blipFill>
        <p:spPr>
          <a:xfrm>
            <a:off x="5781675" y="636905"/>
            <a:ext cx="3041015" cy="1999615"/>
          </a:xfrm>
          <a:prstGeom prst="rect">
            <a:avLst/>
          </a:prstGeom>
        </p:spPr>
      </p:pic>
      <p:pic>
        <p:nvPicPr>
          <p:cNvPr id="5" name="图片 4"/>
          <p:cNvPicPr>
            <a:picLocks noChangeAspect="1"/>
          </p:cNvPicPr>
          <p:nvPr/>
        </p:nvPicPr>
        <p:blipFill>
          <a:blip r:embed="rId4"/>
          <a:stretch>
            <a:fillRect/>
          </a:stretch>
        </p:blipFill>
        <p:spPr>
          <a:xfrm>
            <a:off x="4572000" y="2960370"/>
            <a:ext cx="4145280" cy="2023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视口图像</a:t>
            </a:r>
            <a:r>
              <a:rPr lang="zh-CN" altLang="en-US" sz="2000" dirty="0" smtClean="0">
                <a:solidFill>
                  <a:schemeClr val="tx1">
                    <a:lumMod val="65000"/>
                    <a:lumOff val="35000"/>
                  </a:schemeClr>
                </a:solidFill>
                <a:latin typeface="+mj-ea"/>
                <a:ea typeface="+mj-ea"/>
                <a:sym typeface="+mn-ea"/>
              </a:rPr>
              <a:t>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6491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验证基于视口图像判断类型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的可行性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二分类，包含门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不包含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基于规则法对视口冻结图层名称筛选，生成预标注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人工校对并剔除非户型图像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得到正负样本数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2116</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算法尝试及</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搭建常用于图像分类的算法模型进行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descr="(1#2#3#标准层公区报建)电梯厅平面图 rev-05-1"/>
          <p:cNvPicPr>
            <a:picLocks noChangeAspect="1"/>
          </p:cNvPicPr>
          <p:nvPr/>
        </p:nvPicPr>
        <p:blipFill>
          <a:blip r:embed="rId2"/>
          <a:stretch>
            <a:fillRect/>
          </a:stretch>
        </p:blipFill>
        <p:spPr>
          <a:xfrm>
            <a:off x="4184015" y="735330"/>
            <a:ext cx="2214245" cy="1771650"/>
          </a:xfrm>
          <a:prstGeom prst="rect">
            <a:avLst/>
          </a:prstGeom>
        </p:spPr>
      </p:pic>
      <p:pic>
        <p:nvPicPr>
          <p:cNvPr id="6" name="图片 5" descr="(1#2#3#标准层公区报建)电梯厅平面图 rev-05-2"/>
          <p:cNvPicPr>
            <a:picLocks noChangeAspect="1"/>
          </p:cNvPicPr>
          <p:nvPr/>
        </p:nvPicPr>
        <p:blipFill>
          <a:blip r:embed="rId3"/>
          <a:stretch>
            <a:fillRect/>
          </a:stretch>
        </p:blipFill>
        <p:spPr>
          <a:xfrm>
            <a:off x="6487160" y="735330"/>
            <a:ext cx="2214245" cy="1772285"/>
          </a:xfrm>
          <a:prstGeom prst="rect">
            <a:avLst/>
          </a:prstGeom>
        </p:spPr>
      </p:pic>
      <p:graphicFrame>
        <p:nvGraphicFramePr>
          <p:cNvPr id="7" name="表格 6"/>
          <p:cNvGraphicFramePr/>
          <p:nvPr>
            <p:custDataLst>
              <p:tags r:id="rId4"/>
            </p:custDataLst>
          </p:nvPr>
        </p:nvGraphicFramePr>
        <p:xfrm>
          <a:off x="584200" y="2921000"/>
          <a:ext cx="3371850" cy="1507490"/>
        </p:xfrm>
        <a:graphic>
          <a:graphicData uri="http://schemas.openxmlformats.org/drawingml/2006/table">
            <a:tbl>
              <a:tblPr firstRow="1" bandRow="1">
                <a:tableStyleId>{5C22544A-7EE6-4342-B048-85BDC9FD1C3A}</a:tableStyleId>
              </a:tblPr>
              <a:tblGrid>
                <a:gridCol w="1064895"/>
                <a:gridCol w="878205"/>
                <a:gridCol w="1428750"/>
              </a:tblGrid>
              <a:tr h="342265">
                <a:tc>
                  <a:txBody>
                    <a:bodyPr/>
                    <a:p>
                      <a:pPr algn="ctr">
                        <a:buNone/>
                      </a:pPr>
                      <a:r>
                        <a:rPr lang="zh-CN" altLang="en-US" sz="1400"/>
                        <a:t>模型</a:t>
                      </a:r>
                      <a:endParaRPr lang="zh-CN" altLang="en-US" sz="1400"/>
                    </a:p>
                  </a:txBody>
                  <a:tcPr/>
                </a:tc>
                <a:tc>
                  <a:txBody>
                    <a:bodyPr/>
                    <a:p>
                      <a:pPr algn="ctr">
                        <a:buNone/>
                      </a:pPr>
                      <a:r>
                        <a:rPr lang="zh-CN" altLang="en-US" sz="1400"/>
                        <a:t>参数</a:t>
                      </a:r>
                      <a:r>
                        <a:rPr lang="zh-CN" altLang="en-US" sz="1400"/>
                        <a:t>量</a:t>
                      </a:r>
                      <a:endParaRPr lang="zh-CN" altLang="en-US" sz="1400"/>
                    </a:p>
                  </a:txBody>
                  <a:tcPr/>
                </a:tc>
                <a:tc>
                  <a:txBody>
                    <a:bodyPr/>
                    <a:p>
                      <a:pPr algn="ctr">
                        <a:buNone/>
                      </a:pPr>
                      <a:r>
                        <a:rPr lang="zh-CN" altLang="en-US" sz="1400"/>
                        <a:t>测试集准确</a:t>
                      </a:r>
                      <a:r>
                        <a:rPr lang="zh-CN" altLang="en-US" sz="1400"/>
                        <a:t>率</a:t>
                      </a:r>
                      <a:endParaRPr lang="zh-CN" altLang="en-US" sz="1400"/>
                    </a:p>
                  </a:txBody>
                  <a:tcPr/>
                </a:tc>
              </a:tr>
              <a:tr h="274320">
                <a:tc>
                  <a:txBody>
                    <a:bodyPr/>
                    <a:p>
                      <a:pPr algn="ctr">
                        <a:buNone/>
                      </a:pPr>
                      <a:r>
                        <a:rPr lang="en-US" altLang="zh-CN" sz="1200" b="0">
                          <a:latin typeface="+mn-ea"/>
                        </a:rPr>
                        <a:t>VGG16</a:t>
                      </a:r>
                      <a:endParaRPr lang="en-US" altLang="zh-CN" sz="1200" b="0">
                        <a:latin typeface="+mn-ea"/>
                      </a:endParaRPr>
                    </a:p>
                  </a:txBody>
                  <a:tcPr/>
                </a:tc>
                <a:tc>
                  <a:txBody>
                    <a:bodyPr/>
                    <a:p>
                      <a:pPr algn="ctr">
                        <a:buNone/>
                      </a:pPr>
                      <a:r>
                        <a:rPr lang="en-US" altLang="zh-CN" sz="1200" b="0">
                          <a:latin typeface="+mn-ea"/>
                        </a:rPr>
                        <a:t>513M</a:t>
                      </a:r>
                      <a:endParaRPr lang="en-US" altLang="zh-CN" sz="1200" b="0">
                        <a:latin typeface="+mn-ea"/>
                      </a:endParaRPr>
                    </a:p>
                  </a:txBody>
                  <a:tcPr/>
                </a:tc>
                <a:tc>
                  <a:txBody>
                    <a:bodyPr/>
                    <a:p>
                      <a:pPr algn="ctr">
                        <a:buNone/>
                      </a:pPr>
                      <a:r>
                        <a:rPr lang="en-US" altLang="zh-CN" sz="1200" b="0">
                          <a:latin typeface="+mn-ea"/>
                        </a:rPr>
                        <a:t>0.949</a:t>
                      </a:r>
                      <a:endParaRPr lang="en-US" altLang="zh-CN" sz="1200" b="0">
                        <a:latin typeface="+mn-ea"/>
                      </a:endParaRPr>
                    </a:p>
                  </a:txBody>
                  <a:tcPr/>
                </a:tc>
              </a:tr>
              <a:tr h="274320">
                <a:tc>
                  <a:txBody>
                    <a:bodyPr/>
                    <a:p>
                      <a:pPr algn="ctr">
                        <a:buNone/>
                      </a:pPr>
                      <a:r>
                        <a:rPr lang="en-US" altLang="zh-CN" sz="1200" b="0">
                          <a:latin typeface="+mn-ea"/>
                        </a:rPr>
                        <a:t>ResNet</a:t>
                      </a:r>
                      <a:endParaRPr lang="en-US" altLang="zh-CN" sz="1200" b="0">
                        <a:latin typeface="+mn-ea"/>
                      </a:endParaRPr>
                    </a:p>
                  </a:txBody>
                  <a:tcPr/>
                </a:tc>
                <a:tc>
                  <a:txBody>
                    <a:bodyPr/>
                    <a:p>
                      <a:pPr algn="ctr">
                        <a:buNone/>
                      </a:pPr>
                      <a:r>
                        <a:rPr lang="en-US" altLang="zh-CN" sz="1200" b="0">
                          <a:latin typeface="+mn-ea"/>
                        </a:rPr>
                        <a:t>43M</a:t>
                      </a:r>
                      <a:endParaRPr lang="en-US" altLang="zh-CN" sz="1200" b="0">
                        <a:latin typeface="+mn-ea"/>
                      </a:endParaRPr>
                    </a:p>
                  </a:txBody>
                  <a:tcPr/>
                </a:tc>
                <a:tc>
                  <a:txBody>
                    <a:bodyPr/>
                    <a:p>
                      <a:pPr algn="ctr">
                        <a:buNone/>
                      </a:pPr>
                      <a:r>
                        <a:rPr lang="en-US" altLang="zh-CN" sz="1200" b="0">
                          <a:latin typeface="+mn-ea"/>
                        </a:rPr>
                        <a:t>0.936</a:t>
                      </a:r>
                      <a:endParaRPr lang="en-US" altLang="zh-CN" sz="1200" b="0">
                        <a:latin typeface="+mn-ea"/>
                      </a:endParaRPr>
                    </a:p>
                  </a:txBody>
                  <a:tcPr/>
                </a:tc>
              </a:tr>
              <a:tr h="240665">
                <a:tc>
                  <a:txBody>
                    <a:bodyPr/>
                    <a:p>
                      <a:pPr algn="ctr">
                        <a:buNone/>
                      </a:pPr>
                      <a:r>
                        <a:rPr lang="en-US" altLang="zh-CN" sz="1200" b="0">
                          <a:latin typeface="+mn-ea"/>
                        </a:rPr>
                        <a:t>GoogleNet</a:t>
                      </a:r>
                      <a:endParaRPr lang="en-US" altLang="zh-CN" sz="1200" b="0">
                        <a:latin typeface="+mn-ea"/>
                      </a:endParaRPr>
                    </a:p>
                  </a:txBody>
                  <a:tcPr/>
                </a:tc>
                <a:tc>
                  <a:txBody>
                    <a:bodyPr/>
                    <a:p>
                      <a:pPr algn="ctr">
                        <a:buNone/>
                      </a:pPr>
                      <a:r>
                        <a:rPr lang="en-US" altLang="zh-CN" sz="1200" b="0">
                          <a:latin typeface="+mn-ea"/>
                        </a:rPr>
                        <a:t>218M</a:t>
                      </a:r>
                      <a:endParaRPr lang="en-US" altLang="zh-CN" sz="1200" b="0">
                        <a:latin typeface="+mn-ea"/>
                      </a:endParaRPr>
                    </a:p>
                  </a:txBody>
                  <a:tcPr/>
                </a:tc>
                <a:tc>
                  <a:txBody>
                    <a:bodyPr/>
                    <a:p>
                      <a:pPr algn="ctr">
                        <a:buNone/>
                      </a:pPr>
                      <a:r>
                        <a:rPr lang="en-US" altLang="zh-CN" sz="1200" b="0">
                          <a:latin typeface="+mn-ea"/>
                        </a:rPr>
                        <a:t>0.899</a:t>
                      </a:r>
                      <a:endParaRPr lang="en-US" altLang="zh-CN" sz="1200" b="0">
                        <a:latin typeface="+mn-ea"/>
                      </a:endParaRPr>
                    </a:p>
                  </a:txBody>
                  <a:tcPr/>
                </a:tc>
              </a:tr>
              <a:tr h="342265">
                <a:tc>
                  <a:txBody>
                    <a:bodyPr/>
                    <a:p>
                      <a:pPr algn="ctr">
                        <a:buNone/>
                      </a:pPr>
                      <a:r>
                        <a:rPr lang="en-US" altLang="zh-CN" sz="1200" b="0">
                          <a:latin typeface="+mn-ea"/>
                        </a:rPr>
                        <a:t>AlexNet</a:t>
                      </a:r>
                      <a:endParaRPr lang="en-US" altLang="zh-CN" sz="1200" b="0">
                        <a:latin typeface="+mn-ea"/>
                      </a:endParaRPr>
                    </a:p>
                  </a:txBody>
                  <a:tcPr/>
                </a:tc>
                <a:tc>
                  <a:txBody>
                    <a:bodyPr/>
                    <a:p>
                      <a:pPr algn="ctr">
                        <a:buNone/>
                      </a:pPr>
                      <a:r>
                        <a:rPr lang="en-US" altLang="zh-CN" sz="1200" b="0">
                          <a:latin typeface="+mn-ea"/>
                        </a:rPr>
                        <a:t>218M</a:t>
                      </a:r>
                      <a:endParaRPr lang="en-US" altLang="zh-CN" sz="1200" b="0">
                        <a:latin typeface="+mn-ea"/>
                      </a:endParaRPr>
                    </a:p>
                  </a:txBody>
                  <a:tcPr/>
                </a:tc>
                <a:tc>
                  <a:txBody>
                    <a:bodyPr/>
                    <a:p>
                      <a:pPr algn="ctr">
                        <a:buNone/>
                      </a:pPr>
                      <a:r>
                        <a:rPr lang="en-US" altLang="zh-CN" sz="1200" b="0">
                          <a:latin typeface="+mn-ea"/>
                        </a:rPr>
                        <a:t>0.893</a:t>
                      </a:r>
                      <a:endParaRPr lang="en-US" altLang="zh-CN" sz="1200" b="0">
                        <a:latin typeface="+mn-ea"/>
                      </a:endParaRPr>
                    </a:p>
                  </a:txBody>
                  <a:tcPr/>
                </a:tc>
              </a:tr>
            </a:tbl>
          </a:graphicData>
        </a:graphic>
      </p:graphicFrame>
      <p:pic>
        <p:nvPicPr>
          <p:cNvPr id="134" name="图片 1"/>
          <p:cNvPicPr>
            <a:picLocks noChangeAspect="1"/>
          </p:cNvPicPr>
          <p:nvPr/>
        </p:nvPicPr>
        <p:blipFill>
          <a:blip r:embed="rId5"/>
          <a:stretch>
            <a:fillRect/>
          </a:stretch>
        </p:blipFill>
        <p:spPr>
          <a:xfrm>
            <a:off x="4279900" y="2651125"/>
            <a:ext cx="1946275" cy="1512570"/>
          </a:xfrm>
          <a:prstGeom prst="rect">
            <a:avLst/>
          </a:prstGeom>
          <a:noFill/>
          <a:ln>
            <a:noFill/>
          </a:ln>
        </p:spPr>
      </p:pic>
      <p:pic>
        <p:nvPicPr>
          <p:cNvPr id="135" name="图片 2"/>
          <p:cNvPicPr>
            <a:picLocks noChangeAspect="1"/>
          </p:cNvPicPr>
          <p:nvPr/>
        </p:nvPicPr>
        <p:blipFill>
          <a:blip r:embed="rId6"/>
          <a:stretch>
            <a:fillRect/>
          </a:stretch>
        </p:blipFill>
        <p:spPr>
          <a:xfrm>
            <a:off x="6487160" y="2651760"/>
            <a:ext cx="1900555" cy="15119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视口图像分类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295783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出错情况统计</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有门，但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容易受到类似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形状干扰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无门判有门出错情况更多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增强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不同算法模型结合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与规则方法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考虑平衡正负样本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descr="(1)25#楼一层平面图-4"/>
          <p:cNvPicPr>
            <a:picLocks noChangeAspect="1"/>
          </p:cNvPicPr>
          <p:nvPr/>
        </p:nvPicPr>
        <p:blipFill>
          <a:blip r:embed="rId2"/>
          <a:stretch>
            <a:fillRect/>
          </a:stretch>
        </p:blipFill>
        <p:spPr>
          <a:xfrm>
            <a:off x="3050540" y="645160"/>
            <a:ext cx="3043555" cy="2435860"/>
          </a:xfrm>
          <a:prstGeom prst="rect">
            <a:avLst/>
          </a:prstGeom>
        </p:spPr>
      </p:pic>
      <p:pic>
        <p:nvPicPr>
          <p:cNvPr id="11" name="图片 10" descr="01 2栋四单元地下一层平面图-7"/>
          <p:cNvPicPr>
            <a:picLocks noChangeAspect="1"/>
          </p:cNvPicPr>
          <p:nvPr/>
        </p:nvPicPr>
        <p:blipFill>
          <a:blip r:embed="rId3"/>
          <a:stretch>
            <a:fillRect/>
          </a:stretch>
        </p:blipFill>
        <p:spPr>
          <a:xfrm>
            <a:off x="6149975" y="789305"/>
            <a:ext cx="2600960" cy="2081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目标检测数据集</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295783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图像打印质量</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调整打印策略，提高训练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数据清晰度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尝试去除无关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图案填充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Text/MText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标注、引线、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质量</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使用现有算法重新生成区域更准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之前标注的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有些大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740910" y="645160"/>
            <a:ext cx="2456180" cy="1926590"/>
          </a:xfrm>
          <a:prstGeom prst="rect">
            <a:avLst/>
          </a:prstGeom>
        </p:spPr>
      </p:pic>
      <p:pic>
        <p:nvPicPr>
          <p:cNvPr id="5" name="图片 4"/>
          <p:cNvPicPr>
            <a:picLocks noChangeAspect="1"/>
          </p:cNvPicPr>
          <p:nvPr/>
        </p:nvPicPr>
        <p:blipFill>
          <a:blip r:embed="rId3"/>
          <a:stretch>
            <a:fillRect/>
          </a:stretch>
        </p:blipFill>
        <p:spPr>
          <a:xfrm>
            <a:off x="4740910" y="2719070"/>
            <a:ext cx="2479040" cy="2070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294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圆弧门检测算法</a:t>
            </a:r>
            <a:r>
              <a:rPr lang="zh-CN" altLang="en-US" dirty="0">
                <a:solidFill>
                  <a:schemeClr val="accent2">
                    <a:lumMod val="75000"/>
                  </a:schemeClr>
                </a:solidFill>
                <a:latin typeface="+mj-ea"/>
                <a:ea typeface="+mj-ea"/>
              </a:rPr>
              <a:t>融合</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4.30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开源方案</a:t>
            </a:r>
            <a:r>
              <a:rPr lang="zh-CN" altLang="en-US" dirty="0">
                <a:solidFill>
                  <a:schemeClr val="accent2">
                    <a:lumMod val="75000"/>
                  </a:schemeClr>
                </a:solidFill>
                <a:latin typeface="+mj-ea"/>
                <a:ea typeface="+mj-ea"/>
              </a:rPr>
              <a:t>尝试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算法</a:t>
            </a:r>
            <a:r>
              <a:rPr lang="zh-CN" altLang="en-US" sz="2000" dirty="0" smtClean="0">
                <a:solidFill>
                  <a:schemeClr val="tx1">
                    <a:lumMod val="65000"/>
                    <a:lumOff val="35000"/>
                  </a:schemeClr>
                </a:solidFill>
                <a:latin typeface="+mj-ea"/>
                <a:ea typeface="+mj-ea"/>
                <a:sym typeface="+mn-ea"/>
              </a:rPr>
              <a:t>融合</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基于弧度、半径筛选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采取策略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剔除圆形灯、家具等容易干扰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因素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0.932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0.85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0.87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0.919</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图像切分为左上、右上、左下、右下四个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包含边界检测框，重叠区域去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设定容许误差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iou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阈值，映射到图元空间与规则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法对照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召回率优先（不漏）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P=0.981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R=0.975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1" name="图片 10" descr="(1)25#楼一层平面图-1"/>
          <p:cNvPicPr>
            <a:picLocks noChangeAspect="1"/>
          </p:cNvPicPr>
          <p:nvPr/>
        </p:nvPicPr>
        <p:blipFill>
          <a:blip r:embed="rId2"/>
          <a:stretch>
            <a:fillRect/>
          </a:stretch>
        </p:blipFill>
        <p:spPr>
          <a:xfrm>
            <a:off x="5111750" y="2972435"/>
            <a:ext cx="2347595" cy="1879600"/>
          </a:xfrm>
          <a:prstGeom prst="rect">
            <a:avLst/>
          </a:prstGeom>
        </p:spPr>
      </p:pic>
      <p:pic>
        <p:nvPicPr>
          <p:cNvPr id="3" name="图片 2" descr="CAD"/>
          <p:cNvPicPr>
            <a:picLocks noChangeAspect="1"/>
          </p:cNvPicPr>
          <p:nvPr/>
        </p:nvPicPr>
        <p:blipFill>
          <a:blip r:embed="rId3"/>
          <a:stretch>
            <a:fillRect/>
          </a:stretch>
        </p:blipFill>
        <p:spPr>
          <a:xfrm>
            <a:off x="4262120" y="899160"/>
            <a:ext cx="4205605" cy="1954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后续</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2237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大图小目标/多目标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切分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针对性算法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卫星）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图像/数据集质量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视口选定</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部分图像分类还没做</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目前只是规则和视口名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的学习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有用多边形拟合的圆弧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nvPicPr>
        <p:blipFill>
          <a:blip r:embed="rId2"/>
          <a:stretch>
            <a:fillRect/>
          </a:stretch>
        </p:blipFill>
        <p:spPr>
          <a:xfrm>
            <a:off x="4379595" y="704215"/>
            <a:ext cx="3827780" cy="1501775"/>
          </a:xfrm>
          <a:prstGeom prst="rect">
            <a:avLst/>
          </a:prstGeom>
        </p:spPr>
      </p:pic>
      <p:pic>
        <p:nvPicPr>
          <p:cNvPr id="4" name="图片 3"/>
          <p:cNvPicPr>
            <a:picLocks noChangeAspect="1"/>
          </p:cNvPicPr>
          <p:nvPr/>
        </p:nvPicPr>
        <p:blipFill>
          <a:blip r:embed="rId3"/>
          <a:stretch>
            <a:fillRect/>
          </a:stretch>
        </p:blipFill>
        <p:spPr>
          <a:xfrm>
            <a:off x="3943350" y="2419985"/>
            <a:ext cx="2092325" cy="2157730"/>
          </a:xfrm>
          <a:prstGeom prst="rect">
            <a:avLst/>
          </a:prstGeom>
        </p:spPr>
      </p:pic>
      <p:pic>
        <p:nvPicPr>
          <p:cNvPr id="5" name="图片 4"/>
          <p:cNvPicPr>
            <a:picLocks noChangeAspect="1"/>
          </p:cNvPicPr>
          <p:nvPr/>
        </p:nvPicPr>
        <p:blipFill>
          <a:blip r:embed="rId4"/>
          <a:stretch>
            <a:fillRect/>
          </a:stretch>
        </p:blipFill>
        <p:spPr>
          <a:xfrm>
            <a:off x="6410325" y="2419985"/>
            <a:ext cx="1976120" cy="1723390"/>
          </a:xfrm>
          <a:prstGeom prst="rect">
            <a:avLst/>
          </a:prstGeom>
        </p:spPr>
      </p:pic>
      <p:pic>
        <p:nvPicPr>
          <p:cNvPr id="3" name="图片 2"/>
          <p:cNvPicPr>
            <a:picLocks noChangeAspect="1"/>
          </p:cNvPicPr>
          <p:nvPr/>
        </p:nvPicPr>
        <p:blipFill>
          <a:blip r:embed="rId5"/>
          <a:stretch>
            <a:fillRect/>
          </a:stretch>
        </p:blipFill>
        <p:spPr>
          <a:xfrm>
            <a:off x="645795" y="2874010"/>
            <a:ext cx="2391410" cy="1638935"/>
          </a:xfrm>
          <a:prstGeom prst="rect">
            <a:avLst/>
          </a:prstGeom>
        </p:spPr>
      </p:pic>
      <p:sp>
        <p:nvSpPr>
          <p:cNvPr id="7" name="文本框 6"/>
          <p:cNvSpPr txBox="1"/>
          <p:nvPr/>
        </p:nvSpPr>
        <p:spPr>
          <a:xfrm>
            <a:off x="3434715" y="173355"/>
            <a:ext cx="3048000" cy="368300"/>
          </a:xfrm>
          <a:prstGeom prst="rect">
            <a:avLst/>
          </a:prstGeom>
          <a:noFill/>
        </p:spPr>
        <p:txBody>
          <a:bodyPr wrap="square" rtlCol="0">
            <a:spAutoFit/>
          </a:bodyPr>
          <a:p>
            <a:r>
              <a:rPr lang="zh-CN" altLang="en-US"/>
              <a:t>打印尺寸调研，</a:t>
            </a:r>
            <a:r>
              <a:rPr lang="zh-CN" altLang="en-US"/>
              <a:t>计算</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一些开源</a:t>
            </a:r>
            <a:r>
              <a:rPr lang="zh-CN" altLang="en-US" sz="2000" dirty="0" smtClean="0">
                <a:solidFill>
                  <a:schemeClr val="tx1">
                    <a:lumMod val="65000"/>
                    <a:lumOff val="35000"/>
                  </a:schemeClr>
                </a:solidFill>
                <a:latin typeface="+mj-ea"/>
                <a:ea typeface="+mj-ea"/>
                <a:sym typeface="+mn-ea"/>
              </a:rPr>
              <a:t>方案</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987165" cy="4144645"/>
          </a:xfrm>
          <a:prstGeom prst="rect">
            <a:avLst/>
          </a:prstGeom>
          <a:noFill/>
        </p:spPr>
        <p:txBody>
          <a:bodyPr wrap="square" rtlCol="0">
            <a:noAutofit/>
          </a:bodyPr>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CADTransformer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Panoptic Symbol Spotting Transformer for CAD Drawings</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针对图形原语（圆弧、线段、椭圆）进行训练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类别：门、窗、桌、墙壁、栏杆等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主干网改进：邻域感知自关注、分层特征聚合和图形实体位置编码，在优化效率的同时预先嵌入结构。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Symbol as Points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Panoptic Symbol Spotting via Point-based Representation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ICLR 2024</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将CAD绘图视为点集（图形原语），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基于点云分析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利用一个点转换器来提取原始特征，并附加一个类似于mask2former的点阵头来预测最终输出。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矢量图直接提取信息作为输入，输出每个图形原语的类别信息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845050" y="645160"/>
            <a:ext cx="1494790" cy="1423670"/>
          </a:xfrm>
          <a:prstGeom prst="rect">
            <a:avLst/>
          </a:prstGeom>
        </p:spPr>
      </p:pic>
      <p:pic>
        <p:nvPicPr>
          <p:cNvPr id="5" name="图片 4"/>
          <p:cNvPicPr>
            <a:picLocks noChangeAspect="1"/>
          </p:cNvPicPr>
          <p:nvPr/>
        </p:nvPicPr>
        <p:blipFill>
          <a:blip r:embed="rId3"/>
          <a:stretch>
            <a:fillRect/>
          </a:stretch>
        </p:blipFill>
        <p:spPr>
          <a:xfrm>
            <a:off x="6525895" y="645160"/>
            <a:ext cx="1569720" cy="1453515"/>
          </a:xfrm>
          <a:prstGeom prst="rect">
            <a:avLst/>
          </a:prstGeom>
        </p:spPr>
      </p:pic>
      <p:pic>
        <p:nvPicPr>
          <p:cNvPr id="7" name="图片 6"/>
          <p:cNvPicPr>
            <a:picLocks noChangeAspect="1"/>
          </p:cNvPicPr>
          <p:nvPr/>
        </p:nvPicPr>
        <p:blipFill>
          <a:blip r:embed="rId4"/>
          <a:stretch>
            <a:fillRect/>
          </a:stretch>
        </p:blipFill>
        <p:spPr>
          <a:xfrm>
            <a:off x="4845050" y="2425700"/>
            <a:ext cx="1323975" cy="974090"/>
          </a:xfrm>
          <a:prstGeom prst="rect">
            <a:avLst/>
          </a:prstGeom>
        </p:spPr>
      </p:pic>
      <p:pic>
        <p:nvPicPr>
          <p:cNvPr id="8" name="图片 7"/>
          <p:cNvPicPr>
            <a:picLocks noChangeAspect="1"/>
          </p:cNvPicPr>
          <p:nvPr/>
        </p:nvPicPr>
        <p:blipFill>
          <a:blip r:embed="rId5"/>
          <a:stretch>
            <a:fillRect/>
          </a:stretch>
        </p:blipFill>
        <p:spPr>
          <a:xfrm>
            <a:off x="6339840" y="2425700"/>
            <a:ext cx="1254125" cy="974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圆弧</a:t>
            </a:r>
            <a:r>
              <a:rPr lang="zh-CN" altLang="en-US" dirty="0">
                <a:solidFill>
                  <a:schemeClr val="accent2">
                    <a:lumMod val="75000"/>
                  </a:schemeClr>
                </a:solidFill>
                <a:latin typeface="+mj-ea"/>
                <a:ea typeface="+mj-ea"/>
              </a:rPr>
              <a:t>门检测算法</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4.23</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圆弧</a:t>
            </a:r>
            <a:r>
              <a:rPr lang="zh-CN" altLang="en-US" dirty="0">
                <a:solidFill>
                  <a:schemeClr val="accent2">
                    <a:lumMod val="75000"/>
                  </a:schemeClr>
                </a:solidFill>
                <a:latin typeface="+mj-ea"/>
                <a:ea typeface="+mj-ea"/>
              </a:rPr>
              <a:t>门分割</a:t>
            </a:r>
            <a:r>
              <a:rPr lang="zh-CN" altLang="en-US" dirty="0">
                <a:solidFill>
                  <a:schemeClr val="accent2">
                    <a:lumMod val="75000"/>
                  </a:schemeClr>
                </a:solidFill>
                <a:latin typeface="+mj-ea"/>
                <a:ea typeface="+mj-ea"/>
              </a:rPr>
              <a:t>算法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目标检测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v7</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完善标注，将双弧门重新整理为两个单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数据集解析，数据量扩充到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针对容易多检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问题，调整非极大值抑制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yolov3-tiny</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custDataLst>
              <p:tags r:id="rId2"/>
            </p:custDataLst>
          </p:nvPr>
        </p:nvSpPr>
        <p:spPr>
          <a:xfrm>
            <a:off x="4827905" y="645160"/>
            <a:ext cx="2996565" cy="303530"/>
          </a:xfrm>
          <a:prstGeom prst="rect">
            <a:avLst/>
          </a:prstGeom>
          <a:noFill/>
        </p:spPr>
        <p:txBody>
          <a:bodyPr wrap="square" rtlCol="0">
            <a:noAutofit/>
          </a:bodyPr>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0.045</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位置边缘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7" name="图片 2"/>
          <p:cNvPicPr>
            <a:picLocks noChangeAspect="1"/>
          </p:cNvPicPr>
          <p:nvPr/>
        </p:nvPicPr>
        <p:blipFill>
          <a:blip r:embed="rId3"/>
          <a:stretch>
            <a:fillRect/>
          </a:stretch>
        </p:blipFill>
        <p:spPr>
          <a:xfrm>
            <a:off x="659765" y="1471295"/>
            <a:ext cx="3912235" cy="268605"/>
          </a:xfrm>
          <a:prstGeom prst="rect">
            <a:avLst/>
          </a:prstGeom>
          <a:noFill/>
          <a:ln>
            <a:noFill/>
          </a:ln>
        </p:spPr>
      </p:pic>
      <p:pic>
        <p:nvPicPr>
          <p:cNvPr id="86" name="图片 1"/>
          <p:cNvPicPr>
            <a:picLocks noChangeAspect="1"/>
          </p:cNvPicPr>
          <p:nvPr/>
        </p:nvPicPr>
        <p:blipFill>
          <a:blip r:embed="rId4"/>
          <a:stretch>
            <a:fillRect/>
          </a:stretch>
        </p:blipFill>
        <p:spPr>
          <a:xfrm>
            <a:off x="659765" y="1796415"/>
            <a:ext cx="3912235" cy="257175"/>
          </a:xfrm>
          <a:prstGeom prst="rect">
            <a:avLst/>
          </a:prstGeom>
          <a:noFill/>
          <a:ln>
            <a:noFill/>
          </a:ln>
        </p:spPr>
      </p:pic>
      <p:pic>
        <p:nvPicPr>
          <p:cNvPr id="9" name="图片 8"/>
          <p:cNvPicPr>
            <a:picLocks noChangeAspect="1"/>
          </p:cNvPicPr>
          <p:nvPr/>
        </p:nvPicPr>
        <p:blipFill>
          <a:blip r:embed="rId5"/>
          <a:stretch>
            <a:fillRect/>
          </a:stretch>
        </p:blipFill>
        <p:spPr>
          <a:xfrm>
            <a:off x="659765" y="3213100"/>
            <a:ext cx="3912235" cy="287655"/>
          </a:xfrm>
          <a:prstGeom prst="rect">
            <a:avLst/>
          </a:prstGeom>
        </p:spPr>
      </p:pic>
      <p:pic>
        <p:nvPicPr>
          <p:cNvPr id="10" name="图片 9"/>
          <p:cNvPicPr>
            <a:picLocks noChangeAspect="1"/>
          </p:cNvPicPr>
          <p:nvPr/>
        </p:nvPicPr>
        <p:blipFill>
          <a:blip r:embed="rId6"/>
          <a:stretch>
            <a:fillRect/>
          </a:stretch>
        </p:blipFill>
        <p:spPr>
          <a:xfrm>
            <a:off x="659765" y="2696845"/>
            <a:ext cx="3912235" cy="267970"/>
          </a:xfrm>
          <a:prstGeom prst="rect">
            <a:avLst/>
          </a:prstGeom>
        </p:spPr>
      </p:pic>
      <p:pic>
        <p:nvPicPr>
          <p:cNvPr id="12" name="图片 11" descr="0089-0076"/>
          <p:cNvPicPr>
            <a:picLocks noChangeAspect="1"/>
          </p:cNvPicPr>
          <p:nvPr/>
        </p:nvPicPr>
        <p:blipFill>
          <a:blip r:embed="rId7"/>
          <a:stretch>
            <a:fillRect/>
          </a:stretch>
        </p:blipFill>
        <p:spPr>
          <a:xfrm>
            <a:off x="6656070" y="709295"/>
            <a:ext cx="1863090" cy="1863090"/>
          </a:xfrm>
          <a:prstGeom prst="rect">
            <a:avLst/>
          </a:prstGeom>
        </p:spPr>
      </p:pic>
      <p:pic>
        <p:nvPicPr>
          <p:cNvPr id="13" name="图片 12" descr="0137-0019"/>
          <p:cNvPicPr>
            <a:picLocks noChangeAspect="1"/>
          </p:cNvPicPr>
          <p:nvPr/>
        </p:nvPicPr>
        <p:blipFill>
          <a:blip r:embed="rId8"/>
          <a:stretch>
            <a:fillRect/>
          </a:stretch>
        </p:blipFill>
        <p:spPr>
          <a:xfrm>
            <a:off x="4722495" y="708660"/>
            <a:ext cx="1864360" cy="1864360"/>
          </a:xfrm>
          <a:prstGeom prst="rect">
            <a:avLst/>
          </a:prstGeom>
        </p:spPr>
      </p:pic>
      <p:pic>
        <p:nvPicPr>
          <p:cNvPr id="14" name="图片 13"/>
          <p:cNvPicPr>
            <a:picLocks noChangeAspect="1"/>
          </p:cNvPicPr>
          <p:nvPr/>
        </p:nvPicPr>
        <p:blipFill>
          <a:blip r:embed="rId9"/>
          <a:stretch>
            <a:fillRect/>
          </a:stretch>
        </p:blipFill>
        <p:spPr>
          <a:xfrm>
            <a:off x="659765" y="3792220"/>
            <a:ext cx="3912235" cy="400050"/>
          </a:xfrm>
          <a:prstGeom prst="rect">
            <a:avLst/>
          </a:prstGeom>
        </p:spPr>
      </p:pic>
      <p:pic>
        <p:nvPicPr>
          <p:cNvPr id="3" name="图片 2"/>
          <p:cNvPicPr>
            <a:picLocks noChangeAspect="1"/>
          </p:cNvPicPr>
          <p:nvPr/>
        </p:nvPicPr>
        <p:blipFill>
          <a:blip r:embed="rId10"/>
          <a:stretch>
            <a:fillRect/>
          </a:stretch>
        </p:blipFill>
        <p:spPr>
          <a:xfrm>
            <a:off x="4827905" y="3067685"/>
            <a:ext cx="1518285" cy="1583055"/>
          </a:xfrm>
          <a:prstGeom prst="rect">
            <a:avLst/>
          </a:prstGeom>
        </p:spPr>
      </p:pic>
      <p:pic>
        <p:nvPicPr>
          <p:cNvPr id="4" name="图片 3"/>
          <p:cNvPicPr>
            <a:picLocks noChangeAspect="1"/>
          </p:cNvPicPr>
          <p:nvPr/>
        </p:nvPicPr>
        <p:blipFill>
          <a:blip r:embed="rId11"/>
          <a:stretch>
            <a:fillRect/>
          </a:stretch>
        </p:blipFill>
        <p:spPr>
          <a:xfrm>
            <a:off x="6643370" y="3067685"/>
            <a:ext cx="1660525" cy="942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目标检测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155315" cy="36703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漏检情况：重叠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样本增强训练</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多算法串联</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custDataLst>
              <p:tags r:id="rId2"/>
            </p:custDataLst>
          </p:nvPr>
        </p:nvSpPr>
        <p:spPr>
          <a:xfrm>
            <a:off x="4827905" y="645160"/>
            <a:ext cx="2996565" cy="303530"/>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78180" y="1012190"/>
            <a:ext cx="1943735" cy="1842770"/>
          </a:xfrm>
          <a:prstGeom prst="rect">
            <a:avLst/>
          </a:prstGeom>
        </p:spPr>
      </p:pic>
      <p:pic>
        <p:nvPicPr>
          <p:cNvPr id="6" name="图片 5"/>
          <p:cNvPicPr>
            <a:picLocks noChangeAspect="1"/>
          </p:cNvPicPr>
          <p:nvPr/>
        </p:nvPicPr>
        <p:blipFill>
          <a:blip r:embed="rId4"/>
          <a:stretch>
            <a:fillRect/>
          </a:stretch>
        </p:blipFill>
        <p:spPr>
          <a:xfrm>
            <a:off x="2790825" y="948690"/>
            <a:ext cx="1369060" cy="1800860"/>
          </a:xfrm>
          <a:prstGeom prst="rect">
            <a:avLst/>
          </a:prstGeom>
        </p:spPr>
      </p:pic>
      <p:pic>
        <p:nvPicPr>
          <p:cNvPr id="7" name="图片 6"/>
          <p:cNvPicPr>
            <a:picLocks noChangeAspect="1"/>
          </p:cNvPicPr>
          <p:nvPr/>
        </p:nvPicPr>
        <p:blipFill>
          <a:blip r:embed="rId5"/>
          <a:stretch>
            <a:fillRect/>
          </a:stretch>
        </p:blipFill>
        <p:spPr>
          <a:xfrm>
            <a:off x="4994275" y="948690"/>
            <a:ext cx="1863090" cy="1635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5701030" y="1193800"/>
            <a:ext cx="2715895" cy="2994660"/>
          </a:xfrm>
          <a:prstGeom prst="rect">
            <a:avLst/>
          </a:prstGeom>
        </p:spPr>
      </p:pic>
      <p:pic>
        <p:nvPicPr>
          <p:cNvPr id="3" name="图片 2"/>
          <p:cNvPicPr>
            <a:picLocks noChangeAspect="1"/>
          </p:cNvPicPr>
          <p:nvPr/>
        </p:nvPicPr>
        <p:blipFill>
          <a:blip r:embed="rId2"/>
          <a:stretch>
            <a:fillRect/>
          </a:stretch>
        </p:blipFill>
        <p:spPr>
          <a:xfrm>
            <a:off x="413385" y="1324610"/>
            <a:ext cx="4739640" cy="2732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分割</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181475" cy="4144645"/>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以同尺寸图像和掩膜作为输入，像素级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 6763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圆弧们标注生成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掩膜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0058-0043-3"/>
          <p:cNvPicPr>
            <a:picLocks noChangeAspect="1"/>
          </p:cNvPicPr>
          <p:nvPr/>
        </p:nvPicPr>
        <p:blipFill>
          <a:blip r:embed="rId2"/>
          <a:stretch>
            <a:fillRect/>
          </a:stretch>
        </p:blipFill>
        <p:spPr>
          <a:xfrm>
            <a:off x="6085840" y="734060"/>
            <a:ext cx="1231900" cy="1231900"/>
          </a:xfrm>
          <a:prstGeom prst="rect">
            <a:avLst/>
          </a:prstGeom>
        </p:spPr>
      </p:pic>
      <p:pic>
        <p:nvPicPr>
          <p:cNvPr id="6" name="图片 5" descr="0058-0043-0"/>
          <p:cNvPicPr>
            <a:picLocks noChangeAspect="1"/>
          </p:cNvPicPr>
          <p:nvPr/>
        </p:nvPicPr>
        <p:blipFill>
          <a:blip r:embed="rId3"/>
          <a:stretch>
            <a:fillRect/>
          </a:stretch>
        </p:blipFill>
        <p:spPr>
          <a:xfrm>
            <a:off x="3858260" y="734060"/>
            <a:ext cx="2046605" cy="2046605"/>
          </a:xfrm>
          <a:prstGeom prst="rect">
            <a:avLst/>
          </a:prstGeom>
        </p:spPr>
      </p:pic>
      <p:pic>
        <p:nvPicPr>
          <p:cNvPr id="7" name="图片 6"/>
          <p:cNvPicPr>
            <a:picLocks noChangeAspect="1"/>
          </p:cNvPicPr>
          <p:nvPr/>
        </p:nvPicPr>
        <p:blipFill>
          <a:blip r:embed="rId4"/>
          <a:stretch>
            <a:fillRect/>
          </a:stretch>
        </p:blipFill>
        <p:spPr>
          <a:xfrm>
            <a:off x="664210" y="1329055"/>
            <a:ext cx="3361690" cy="425450"/>
          </a:xfrm>
          <a:prstGeom prst="rect">
            <a:avLst/>
          </a:prstGeom>
        </p:spPr>
      </p:pic>
      <p:pic>
        <p:nvPicPr>
          <p:cNvPr id="8" name="图片 7" descr="Recall"/>
          <p:cNvPicPr>
            <a:picLocks noChangeAspect="1"/>
          </p:cNvPicPr>
          <p:nvPr/>
        </p:nvPicPr>
        <p:blipFill>
          <a:blip r:embed="rId5"/>
          <a:stretch>
            <a:fillRect/>
          </a:stretch>
        </p:blipFill>
        <p:spPr>
          <a:xfrm>
            <a:off x="664210" y="1844040"/>
            <a:ext cx="1614170" cy="1210945"/>
          </a:xfrm>
          <a:prstGeom prst="rect">
            <a:avLst/>
          </a:prstGeom>
        </p:spPr>
      </p:pic>
      <p:pic>
        <p:nvPicPr>
          <p:cNvPr id="9" name="图片 8" descr="mIoU"/>
          <p:cNvPicPr>
            <a:picLocks noChangeAspect="1"/>
          </p:cNvPicPr>
          <p:nvPr/>
        </p:nvPicPr>
        <p:blipFill>
          <a:blip r:embed="rId6"/>
          <a:stretch>
            <a:fillRect/>
          </a:stretch>
        </p:blipFill>
        <p:spPr>
          <a:xfrm>
            <a:off x="648335" y="3184525"/>
            <a:ext cx="1629410" cy="1222375"/>
          </a:xfrm>
          <a:prstGeom prst="rect">
            <a:avLst/>
          </a:prstGeom>
        </p:spPr>
      </p:pic>
      <p:pic>
        <p:nvPicPr>
          <p:cNvPr id="10" name="图片 9" descr="mPA"/>
          <p:cNvPicPr>
            <a:picLocks noChangeAspect="1"/>
          </p:cNvPicPr>
          <p:nvPr/>
        </p:nvPicPr>
        <p:blipFill>
          <a:blip r:embed="rId7"/>
          <a:stretch>
            <a:fillRect/>
          </a:stretch>
        </p:blipFill>
        <p:spPr>
          <a:xfrm>
            <a:off x="2352675" y="3183255"/>
            <a:ext cx="1673225" cy="1255395"/>
          </a:xfrm>
          <a:prstGeom prst="rect">
            <a:avLst/>
          </a:prstGeom>
        </p:spPr>
      </p:pic>
      <p:pic>
        <p:nvPicPr>
          <p:cNvPr id="11" name="图片 10" descr="Precision"/>
          <p:cNvPicPr>
            <a:picLocks noChangeAspect="1"/>
          </p:cNvPicPr>
          <p:nvPr/>
        </p:nvPicPr>
        <p:blipFill>
          <a:blip r:embed="rId8"/>
          <a:stretch>
            <a:fillRect/>
          </a:stretch>
        </p:blipFill>
        <p:spPr>
          <a:xfrm>
            <a:off x="2403475" y="1844040"/>
            <a:ext cx="1623060" cy="1217295"/>
          </a:xfrm>
          <a:prstGeom prst="rect">
            <a:avLst/>
          </a:prstGeom>
        </p:spPr>
      </p:pic>
      <p:pic>
        <p:nvPicPr>
          <p:cNvPr id="12" name="图片 11" descr="0383-0048-1"/>
          <p:cNvPicPr>
            <a:picLocks noChangeAspect="1"/>
          </p:cNvPicPr>
          <p:nvPr/>
        </p:nvPicPr>
        <p:blipFill>
          <a:blip r:embed="rId9"/>
          <a:stretch>
            <a:fillRect/>
          </a:stretch>
        </p:blipFill>
        <p:spPr>
          <a:xfrm>
            <a:off x="6085840" y="2068830"/>
            <a:ext cx="1231265" cy="1231265"/>
          </a:xfrm>
          <a:prstGeom prst="rect">
            <a:avLst/>
          </a:prstGeom>
        </p:spPr>
      </p:pic>
      <p:pic>
        <p:nvPicPr>
          <p:cNvPr id="13" name="图片 12" descr="0383-0048"/>
          <p:cNvPicPr>
            <a:picLocks noChangeAspect="1"/>
          </p:cNvPicPr>
          <p:nvPr/>
        </p:nvPicPr>
        <p:blipFill>
          <a:blip r:embed="rId10"/>
          <a:stretch>
            <a:fillRect/>
          </a:stretch>
        </p:blipFill>
        <p:spPr>
          <a:xfrm>
            <a:off x="3858260" y="1329055"/>
            <a:ext cx="1231900" cy="1231900"/>
          </a:xfrm>
          <a:prstGeom prst="rect">
            <a:avLst/>
          </a:prstGeom>
        </p:spPr>
      </p:pic>
      <p:pic>
        <p:nvPicPr>
          <p:cNvPr id="3" name="图片 2" descr="0536-0027"/>
          <p:cNvPicPr>
            <a:picLocks noChangeAspect="1"/>
          </p:cNvPicPr>
          <p:nvPr/>
        </p:nvPicPr>
        <p:blipFill>
          <a:blip r:embed="rId11"/>
          <a:stretch>
            <a:fillRect/>
          </a:stretch>
        </p:blipFill>
        <p:spPr>
          <a:xfrm>
            <a:off x="4719320" y="3402965"/>
            <a:ext cx="1231265" cy="1231265"/>
          </a:xfrm>
          <a:prstGeom prst="rect">
            <a:avLst/>
          </a:prstGeom>
        </p:spPr>
      </p:pic>
      <p:pic>
        <p:nvPicPr>
          <p:cNvPr id="4" name="图片 3" descr="0536-0027-1"/>
          <p:cNvPicPr>
            <a:picLocks noChangeAspect="1"/>
          </p:cNvPicPr>
          <p:nvPr/>
        </p:nvPicPr>
        <p:blipFill>
          <a:blip r:embed="rId12"/>
          <a:stretch>
            <a:fillRect/>
          </a:stretch>
        </p:blipFill>
        <p:spPr>
          <a:xfrm>
            <a:off x="6085840" y="3402965"/>
            <a:ext cx="1231900" cy="1231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一些训练</a:t>
            </a:r>
            <a:r>
              <a:rPr lang="zh-CN" altLang="en-US" sz="2000" dirty="0" smtClean="0">
                <a:solidFill>
                  <a:schemeClr val="tx1">
                    <a:lumMod val="65000"/>
                    <a:lumOff val="35000"/>
                  </a:schemeClr>
                </a:solidFill>
                <a:latin typeface="+mj-ea"/>
                <a:ea typeface="+mj-ea"/>
                <a:sym typeface="+mn-ea"/>
              </a:rPr>
              <a:t>曲线</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2931795" cy="2276475"/>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results"/>
          <p:cNvPicPr>
            <a:picLocks noChangeAspect="1"/>
          </p:cNvPicPr>
          <p:nvPr/>
        </p:nvPicPr>
        <p:blipFill>
          <a:blip r:embed="rId2"/>
          <a:stretch>
            <a:fillRect/>
          </a:stretch>
        </p:blipFill>
        <p:spPr>
          <a:xfrm>
            <a:off x="492760" y="953770"/>
            <a:ext cx="4225290" cy="2112645"/>
          </a:xfrm>
          <a:prstGeom prst="rect">
            <a:avLst/>
          </a:prstGeom>
        </p:spPr>
      </p:pic>
      <p:pic>
        <p:nvPicPr>
          <p:cNvPr id="6" name="图片 5" descr="epoch_miou"/>
          <p:cNvPicPr>
            <a:picLocks noChangeAspect="1"/>
          </p:cNvPicPr>
          <p:nvPr/>
        </p:nvPicPr>
        <p:blipFill>
          <a:blip r:embed="rId3"/>
          <a:stretch>
            <a:fillRect/>
          </a:stretch>
        </p:blipFill>
        <p:spPr>
          <a:xfrm>
            <a:off x="5439410" y="1111885"/>
            <a:ext cx="2413000" cy="1809750"/>
          </a:xfrm>
          <a:prstGeom prst="rect">
            <a:avLst/>
          </a:prstGeom>
        </p:spPr>
      </p:pic>
      <p:pic>
        <p:nvPicPr>
          <p:cNvPr id="7" name="图片 6" descr="epoch_loss"/>
          <p:cNvPicPr>
            <a:picLocks noChangeAspect="1"/>
          </p:cNvPicPr>
          <p:nvPr/>
        </p:nvPicPr>
        <p:blipFill>
          <a:blip r:embed="rId4"/>
          <a:stretch>
            <a:fillRect/>
          </a:stretch>
        </p:blipFill>
        <p:spPr>
          <a:xfrm>
            <a:off x="5441315" y="2921635"/>
            <a:ext cx="2411095" cy="1808480"/>
          </a:xfrm>
          <a:prstGeom prst="rect">
            <a:avLst/>
          </a:prstGeom>
        </p:spPr>
      </p:pic>
      <p:sp>
        <p:nvSpPr>
          <p:cNvPr id="8" name="文本框 7"/>
          <p:cNvSpPr txBox="1"/>
          <p:nvPr>
            <p:custDataLst>
              <p:tags r:id="rId5"/>
            </p:custDataLst>
          </p:nvPr>
        </p:nvSpPr>
        <p:spPr>
          <a:xfrm>
            <a:off x="5439410" y="645160"/>
            <a:ext cx="2125345" cy="38735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epoch_map"/>
          <p:cNvPicPr>
            <a:picLocks noChangeAspect="1"/>
          </p:cNvPicPr>
          <p:nvPr/>
        </p:nvPicPr>
        <p:blipFill>
          <a:blip r:embed="rId6"/>
          <a:stretch>
            <a:fillRect/>
          </a:stretch>
        </p:blipFill>
        <p:spPr>
          <a:xfrm>
            <a:off x="492760" y="3270885"/>
            <a:ext cx="2222500" cy="1666875"/>
          </a:xfrm>
          <a:prstGeom prst="rect">
            <a:avLst/>
          </a:prstGeom>
        </p:spPr>
      </p:pic>
      <p:pic>
        <p:nvPicPr>
          <p:cNvPr id="4" name="图片 3" descr="epoch_loss"/>
          <p:cNvPicPr>
            <a:picLocks noChangeAspect="1"/>
          </p:cNvPicPr>
          <p:nvPr/>
        </p:nvPicPr>
        <p:blipFill>
          <a:blip r:embed="rId7"/>
          <a:stretch>
            <a:fillRect/>
          </a:stretch>
        </p:blipFill>
        <p:spPr>
          <a:xfrm>
            <a:off x="2830195" y="3270885"/>
            <a:ext cx="2222500" cy="1666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参考</a:t>
            </a:r>
            <a:r>
              <a:rPr lang="zh-CN" altLang="en-US" sz="2000" dirty="0" smtClean="0">
                <a:solidFill>
                  <a:schemeClr val="tx1">
                    <a:lumMod val="65000"/>
                    <a:lumOff val="35000"/>
                  </a:schemeClr>
                </a:solidFill>
                <a:latin typeface="+mj-ea"/>
                <a:ea typeface="+mj-ea"/>
                <a:sym typeface="+mn-ea"/>
              </a:rPr>
              <a:t>资料</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5631180" cy="4144645"/>
          </a:xfrm>
          <a:prstGeom prst="rect">
            <a:avLst/>
          </a:prstGeom>
          <a:noFill/>
        </p:spPr>
        <p:txBody>
          <a:bodyPr wrap="square" rtlCol="0">
            <a:noAutofit/>
          </a:bodyPr>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Redmon J, Farhadi A. Yolov3: An incremental improvement[J]. arXiv preprint arXiv:1804.02767, 2018.</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Liu W, Anguelov D, Erhan D, et al. Ssd: Single shot multibox detector[C]//Computer Vision–ECCV 2016: 14th European Conference, Amsterdam, The Netherlands, October 11–14, 2016, Proceedings, Part I 14. Springer International Publishing, 2016: 21-37.</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Ronneberger O, Fischer P, Brox T. U-net: Convolutional networks for biomedical image segmentation[C]//Medical image computing and computer-assisted intervention–MICCAI 2015: 18th international conference, Munich, Germany, October 5-9, 2015, proceedings, part III 18. Springer International Publishing, 2015: 234-241.</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针对门</a:t>
            </a:r>
            <a:r>
              <a:rPr lang="zh-CN" altLang="en-US" dirty="0">
                <a:solidFill>
                  <a:schemeClr val="accent2">
                    <a:lumMod val="75000"/>
                  </a:schemeClr>
                </a:solidFill>
                <a:latin typeface="+mj-ea"/>
                <a:ea typeface="+mj-ea"/>
              </a:rPr>
              <a:t>的目标</a:t>
            </a:r>
            <a:r>
              <a:rPr lang="zh-CN" altLang="en-US" dirty="0">
                <a:solidFill>
                  <a:schemeClr val="accent2">
                    <a:lumMod val="75000"/>
                  </a:schemeClr>
                </a:solidFill>
                <a:latin typeface="+mj-ea"/>
                <a:ea typeface="+mj-ea"/>
              </a:rPr>
              <a:t>检测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4.16</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针对门</a:t>
            </a:r>
            <a:r>
              <a:rPr lang="zh-CN" altLang="en-US" sz="2000" dirty="0" smtClean="0">
                <a:solidFill>
                  <a:schemeClr val="tx1">
                    <a:lumMod val="65000"/>
                    <a:lumOff val="35000"/>
                  </a:schemeClr>
                </a:solidFill>
                <a:latin typeface="+mj-ea"/>
                <a:ea typeface="+mj-ea"/>
                <a:sym typeface="+mn-ea"/>
              </a:rPr>
              <a:t>的目标检测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yolov7/yolov7x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图元：单开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数：单弧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5136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1308</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数据增强（缩放、平移、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不预训练模型（预训练模型的数据集和图纸存在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差异）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yolov7/yolov7x</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一</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未数据增强、使用预训练模型、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106670" y="1057275"/>
            <a:ext cx="3209290" cy="2165985"/>
          </a:xfrm>
          <a:prstGeom prst="rect">
            <a:avLst/>
          </a:prstGeom>
        </p:spPr>
      </p:pic>
      <p:pic>
        <p:nvPicPr>
          <p:cNvPr id="6" name="图片 5"/>
          <p:cNvPicPr>
            <a:picLocks noChangeAspect="1"/>
          </p:cNvPicPr>
          <p:nvPr/>
        </p:nvPicPr>
        <p:blipFill>
          <a:blip r:embed="rId3"/>
          <a:stretch>
            <a:fillRect/>
          </a:stretch>
        </p:blipFill>
        <p:spPr>
          <a:xfrm>
            <a:off x="5106670" y="3269615"/>
            <a:ext cx="3209290" cy="405130"/>
          </a:xfrm>
          <a:prstGeom prst="rect">
            <a:avLst/>
          </a:prstGeom>
        </p:spPr>
      </p:pic>
      <p:sp>
        <p:nvSpPr>
          <p:cNvPr id="7" name="文本框 6"/>
          <p:cNvSpPr txBox="1"/>
          <p:nvPr/>
        </p:nvSpPr>
        <p:spPr>
          <a:xfrm>
            <a:off x="5014595" y="750570"/>
            <a:ext cx="3048000" cy="306705"/>
          </a:xfrm>
          <a:prstGeom prst="rect">
            <a:avLst/>
          </a:prstGeom>
          <a:noFill/>
        </p:spPr>
        <p:txBody>
          <a:bodyPr wrap="square" rtlCol="0">
            <a:spAutoFit/>
          </a:bodyPr>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评价指标</a:t>
            </a:r>
            <a:endParaRPr lang="zh-CN" altLang="en-US"/>
          </a:p>
        </p:txBody>
      </p:sp>
      <p:pic>
        <p:nvPicPr>
          <p:cNvPr id="74" name="图片 15"/>
          <p:cNvPicPr>
            <a:picLocks noChangeAspect="1"/>
          </p:cNvPicPr>
          <p:nvPr/>
        </p:nvPicPr>
        <p:blipFill>
          <a:blip r:embed="rId4"/>
          <a:stretch>
            <a:fillRect/>
          </a:stretch>
        </p:blipFill>
        <p:spPr>
          <a:xfrm>
            <a:off x="583565" y="3105785"/>
            <a:ext cx="4352290" cy="4978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针对门</a:t>
            </a:r>
            <a:r>
              <a:rPr lang="zh-CN" altLang="en-US" sz="2000" dirty="0" smtClean="0">
                <a:solidFill>
                  <a:schemeClr val="tx1">
                    <a:lumMod val="65000"/>
                    <a:lumOff val="35000"/>
                  </a:schemeClr>
                </a:solidFill>
                <a:latin typeface="+mj-ea"/>
                <a:ea typeface="+mj-ea"/>
                <a:sym typeface="+mn-ea"/>
              </a:rPr>
              <a:t>的目标检测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二</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相比不使用数据增强，精确率和召回率提升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个百分点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实验三</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数据增强一倍、不使用预训练模型、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相比使用预训练模型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变化不大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实验四</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数据增强一倍、使用预训练模型、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yolov7-x</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准确率和召回率都略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有下降，模型量增大一倍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014595" y="750570"/>
            <a:ext cx="3681730" cy="2214880"/>
          </a:xfrm>
          <a:prstGeom prst="rect">
            <a:avLst/>
          </a:prstGeom>
          <a:noFill/>
        </p:spPr>
        <p:txBody>
          <a:bodyPr wrap="square" rtlCol="0">
            <a:spAutoFit/>
          </a:bodyPr>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实际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观察</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容易受到干扰检测到其它物体</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双开门容易检测成两个单开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优化策略</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针对容易受到干扰，统计</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整理干扰数据</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增强训练</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针对双开门，级联检测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拉伸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缩放问题，矩形训练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添加冗余信息</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073015" y="2777490"/>
            <a:ext cx="1785620" cy="1685290"/>
          </a:xfrm>
          <a:prstGeom prst="rect">
            <a:avLst/>
          </a:prstGeom>
        </p:spPr>
      </p:pic>
      <p:pic>
        <p:nvPicPr>
          <p:cNvPr id="8" name="图片 7"/>
          <p:cNvPicPr>
            <a:picLocks noChangeAspect="1"/>
          </p:cNvPicPr>
          <p:nvPr/>
        </p:nvPicPr>
        <p:blipFill>
          <a:blip r:embed="rId3"/>
          <a:stretch>
            <a:fillRect/>
          </a:stretch>
        </p:blipFill>
        <p:spPr>
          <a:xfrm>
            <a:off x="6946265" y="2780030"/>
            <a:ext cx="1920240" cy="1412875"/>
          </a:xfrm>
          <a:prstGeom prst="rect">
            <a:avLst/>
          </a:prstGeom>
        </p:spPr>
      </p:pic>
      <p:pic>
        <p:nvPicPr>
          <p:cNvPr id="3" name="图片 2"/>
          <p:cNvPicPr>
            <a:picLocks noChangeAspect="1"/>
          </p:cNvPicPr>
          <p:nvPr/>
        </p:nvPicPr>
        <p:blipFill>
          <a:blip r:embed="rId4"/>
          <a:stretch>
            <a:fillRect/>
          </a:stretch>
        </p:blipFill>
        <p:spPr>
          <a:xfrm>
            <a:off x="673100" y="1135380"/>
            <a:ext cx="4236085" cy="460375"/>
          </a:xfrm>
          <a:prstGeom prst="rect">
            <a:avLst/>
          </a:prstGeom>
        </p:spPr>
      </p:pic>
      <p:pic>
        <p:nvPicPr>
          <p:cNvPr id="67" name="图片 8"/>
          <p:cNvPicPr>
            <a:picLocks noChangeAspect="1"/>
          </p:cNvPicPr>
          <p:nvPr/>
        </p:nvPicPr>
        <p:blipFill>
          <a:blip r:embed="rId5"/>
          <a:stretch>
            <a:fillRect/>
          </a:stretch>
        </p:blipFill>
        <p:spPr>
          <a:xfrm>
            <a:off x="673100" y="2411730"/>
            <a:ext cx="4236720" cy="491490"/>
          </a:xfrm>
          <a:prstGeom prst="rect">
            <a:avLst/>
          </a:prstGeom>
          <a:noFill/>
          <a:ln>
            <a:noFill/>
          </a:ln>
        </p:spPr>
      </p:pic>
      <p:pic>
        <p:nvPicPr>
          <p:cNvPr id="70" name="图片 11"/>
          <p:cNvPicPr>
            <a:picLocks noChangeAspect="1"/>
          </p:cNvPicPr>
          <p:nvPr/>
        </p:nvPicPr>
        <p:blipFill>
          <a:blip r:embed="rId6"/>
          <a:stretch>
            <a:fillRect/>
          </a:stretch>
        </p:blipFill>
        <p:spPr>
          <a:xfrm>
            <a:off x="673100" y="3719195"/>
            <a:ext cx="4236085" cy="5302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针对门</a:t>
            </a:r>
            <a:r>
              <a:rPr lang="zh-CN" altLang="en-US" sz="2000" dirty="0" smtClean="0">
                <a:solidFill>
                  <a:schemeClr val="tx1">
                    <a:lumMod val="65000"/>
                    <a:lumOff val="35000"/>
                  </a:schemeClr>
                </a:solidFill>
                <a:latin typeface="+mj-ea"/>
                <a:ea typeface="+mj-ea"/>
                <a:sym typeface="+mn-ea"/>
              </a:rPr>
              <a:t>的目标检测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五</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相对之前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进行改进，两类融合、保证水平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竖直方向缩放比</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相比实验二未采取上述改进，精确率略有提升，召回率略有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下降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容易检测错、多检测现象没有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3" name="图片 1"/>
          <p:cNvPicPr>
            <a:picLocks noChangeAspect="1"/>
          </p:cNvPicPr>
          <p:nvPr/>
        </p:nvPicPr>
        <p:blipFill>
          <a:blip r:embed="rId2"/>
          <a:stretch>
            <a:fillRect/>
          </a:stretch>
        </p:blipFill>
        <p:spPr>
          <a:xfrm>
            <a:off x="638175" y="1332865"/>
            <a:ext cx="4761865" cy="360045"/>
          </a:xfrm>
          <a:prstGeom prst="rect">
            <a:avLst/>
          </a:prstGeom>
          <a:noFill/>
          <a:ln>
            <a:noFill/>
          </a:ln>
        </p:spPr>
      </p:pic>
      <p:pic>
        <p:nvPicPr>
          <p:cNvPr id="4" name="图片 3"/>
          <p:cNvPicPr>
            <a:picLocks noChangeAspect="1"/>
          </p:cNvPicPr>
          <p:nvPr/>
        </p:nvPicPr>
        <p:blipFill>
          <a:blip r:embed="rId3"/>
          <a:stretch>
            <a:fillRect/>
          </a:stretch>
        </p:blipFill>
        <p:spPr>
          <a:xfrm>
            <a:off x="5611495" y="822325"/>
            <a:ext cx="2323465" cy="1874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参考</a:t>
            </a:r>
            <a:r>
              <a:rPr lang="zh-CN" altLang="en-US" sz="2000" dirty="0" smtClean="0">
                <a:solidFill>
                  <a:schemeClr val="tx1">
                    <a:lumMod val="65000"/>
                    <a:lumOff val="35000"/>
                  </a:schemeClr>
                </a:solidFill>
                <a:latin typeface="+mj-ea"/>
                <a:ea typeface="+mj-ea"/>
                <a:sym typeface="+mn-ea"/>
              </a:rPr>
              <a:t>资料</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5631180" cy="4144645"/>
          </a:xfrm>
          <a:prstGeom prst="rect">
            <a:avLst/>
          </a:prstGeom>
          <a:noFill/>
        </p:spPr>
        <p:txBody>
          <a:bodyPr wrap="square" rtlCol="0">
            <a:noAutofit/>
          </a:bodyPr>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Wang, Chien-Yao, Alexey Bochkovskiy, and Hong-Yuan Mark Liao. "YOLOv7: Trainable bag-of-freebies sets new state-of-the-art for real-time object detectors." Proceedings of the IEEE/CVF conference on computer vision and pattern recognition. 2023.</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参考训练博客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https://blog.csdn.net/ThreeS_tones/article/details/130044034</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https://blog.csdn.net/qq_35326529/article/details/128317907</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数据增强工具Albumentations文档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https://albumentations.ai/docs/</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Yolo系列算法改进策略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https://blog.csdn.net/weixin_54338498/article/details/128714742</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图元查找规则法</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484755" cy="453390"/>
          </a:xfrm>
          <a:prstGeom prst="rect">
            <a:avLst/>
          </a:prstGeom>
          <a:noFill/>
        </p:spPr>
        <p:txBody>
          <a:bodyPr wrap="square" rtlCol="0">
            <a:noAutofit/>
          </a:bodyPr>
          <a:p>
            <a:r>
              <a:rPr lang="zh-CN" altLang="en-US" dirty="0">
                <a:solidFill>
                  <a:schemeClr val="accent2">
                    <a:lumMod val="75000"/>
                  </a:schemeClr>
                </a:solidFill>
                <a:latin typeface="+mj-ea"/>
                <a:ea typeface="+mj-ea"/>
              </a:rPr>
              <a:t>目标检测数据生成</a:t>
            </a:r>
            <a:r>
              <a:rPr lang="zh-CN" altLang="en-US" dirty="0">
                <a:solidFill>
                  <a:schemeClr val="accent2">
                    <a:lumMod val="75000"/>
                  </a:schemeClr>
                </a:solidFill>
                <a:latin typeface="+mj-ea"/>
                <a:ea typeface="+mj-ea"/>
              </a:rPr>
              <a:t>校验</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规则法查找</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针对圆弧门（单开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/双开）、圆弧灯、平行线窗统计查找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不完善的地方较多，导致大量的漏检和多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目标：完善规则，可以作为其它方法标注生成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打补丁</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对照图纸数据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中漏检、多检情况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打补丁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排除家具干扰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完善图元，加入对椭圆的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发现针对部分块的边框属性调用无效，修改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完善之前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忽略的字符规则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圆弧门，共检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但也只是当前校对过的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推进其它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3" name="图片 1"/>
          <p:cNvPicPr>
            <a:picLocks noChangeAspect="1"/>
          </p:cNvPicPr>
          <p:nvPr/>
        </p:nvPicPr>
        <p:blipFill>
          <a:blip r:embed="rId2"/>
          <a:stretch>
            <a:fillRect/>
          </a:stretch>
        </p:blipFill>
        <p:spPr>
          <a:xfrm>
            <a:off x="6636385" y="761365"/>
            <a:ext cx="1873250" cy="1447800"/>
          </a:xfrm>
          <a:prstGeom prst="rect">
            <a:avLst/>
          </a:prstGeom>
          <a:noFill/>
          <a:ln>
            <a:noFill/>
          </a:ln>
        </p:spPr>
      </p:pic>
      <p:pic>
        <p:nvPicPr>
          <p:cNvPr id="3" name="图片 2"/>
          <p:cNvPicPr>
            <a:picLocks noChangeAspect="1"/>
          </p:cNvPicPr>
          <p:nvPr/>
        </p:nvPicPr>
        <p:blipFill>
          <a:blip r:embed="rId3"/>
          <a:stretch>
            <a:fillRect/>
          </a:stretch>
        </p:blipFill>
        <p:spPr>
          <a:xfrm>
            <a:off x="5464810" y="2874010"/>
            <a:ext cx="2395855" cy="1836420"/>
          </a:xfrm>
          <a:prstGeom prst="rect">
            <a:avLst/>
          </a:prstGeom>
        </p:spPr>
      </p:pic>
      <p:pic>
        <p:nvPicPr>
          <p:cNvPr id="5" name="图片 4"/>
          <p:cNvPicPr>
            <a:picLocks noChangeAspect="1"/>
          </p:cNvPicPr>
          <p:nvPr/>
        </p:nvPicPr>
        <p:blipFill>
          <a:blip r:embed="rId4"/>
          <a:stretch>
            <a:fillRect/>
          </a:stretch>
        </p:blipFill>
        <p:spPr>
          <a:xfrm>
            <a:off x="4482465" y="761365"/>
            <a:ext cx="1948180" cy="1447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6.11</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82562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房间区域检测系统</a:t>
            </a:r>
            <a:r>
              <a:rPr lang="zh-CN" altLang="en-US" dirty="0">
                <a:solidFill>
                  <a:schemeClr val="accent2">
                    <a:lumMod val="75000"/>
                  </a:schemeClr>
                </a:solidFill>
                <a:latin typeface="+mj-ea"/>
                <a:ea typeface="+mj-ea"/>
              </a:rPr>
              <a:t>集成</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244340" y="26930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图例匹配流程</a:t>
            </a:r>
            <a:r>
              <a:rPr lang="zh-CN" altLang="en-US" dirty="0">
                <a:solidFill>
                  <a:schemeClr val="accent2">
                    <a:lumMod val="75000"/>
                  </a:schemeClr>
                </a:solidFill>
                <a:latin typeface="+mj-ea"/>
                <a:ea typeface="+mj-ea"/>
              </a:rPr>
              <a:t>规划</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05900"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数据生成并</a:t>
            </a:r>
            <a:r>
              <a:rPr lang="zh-CN" altLang="en-US" sz="2000" dirty="0" smtClean="0">
                <a:solidFill>
                  <a:schemeClr val="tx1">
                    <a:lumMod val="65000"/>
                    <a:lumOff val="35000"/>
                  </a:schemeClr>
                </a:solidFill>
                <a:latin typeface="+mj-ea"/>
                <a:ea typeface="+mj-ea"/>
                <a:sym typeface="+mn-ea"/>
              </a:rPr>
              <a:t>校对</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643890" y="636905"/>
            <a:ext cx="3360420"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整理全部图纸数据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使用规则法针对每个图纸每个视口进行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打印图像、生成锚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2000~3000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在人工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（一个隐患：连续计算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张以上就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可能爆显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开源数据</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要点：类型、示例、如何标注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CubiCasa5K: A Dataset and an Improved Multi-Task Model for Floorplan Image Analysis</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北欧，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多边形框标注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FloorPlanCAD: A Large-Scale CAD Drawing Dataset for Panoptic Symbol Spotting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ICCV 2021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阿里，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张，图元级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真实建筑项目裁剪，风格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比较接近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283075" y="3237230"/>
            <a:ext cx="4434840" cy="1544320"/>
          </a:xfrm>
          <a:prstGeom prst="rect">
            <a:avLst/>
          </a:prstGeom>
        </p:spPr>
      </p:pic>
      <p:pic>
        <p:nvPicPr>
          <p:cNvPr id="5" name="图片 4"/>
          <p:cNvPicPr>
            <a:picLocks noChangeAspect="1"/>
          </p:cNvPicPr>
          <p:nvPr/>
        </p:nvPicPr>
        <p:blipFill>
          <a:blip r:embed="rId3"/>
          <a:stretch>
            <a:fillRect/>
          </a:stretch>
        </p:blipFill>
        <p:spPr>
          <a:xfrm>
            <a:off x="4643120" y="1768475"/>
            <a:ext cx="1686560" cy="1430020"/>
          </a:xfrm>
          <a:prstGeom prst="rect">
            <a:avLst/>
          </a:prstGeom>
        </p:spPr>
      </p:pic>
      <p:pic>
        <p:nvPicPr>
          <p:cNvPr id="4" name="图片 3" descr="0001-0023"/>
          <p:cNvPicPr>
            <a:picLocks noChangeAspect="1"/>
          </p:cNvPicPr>
          <p:nvPr/>
        </p:nvPicPr>
        <p:blipFill>
          <a:blip r:embed="rId4"/>
          <a:stretch>
            <a:fillRect/>
          </a:stretch>
        </p:blipFill>
        <p:spPr>
          <a:xfrm>
            <a:off x="6544310" y="992505"/>
            <a:ext cx="2044700" cy="2044700"/>
          </a:xfrm>
          <a:prstGeom prst="rect">
            <a:avLst/>
          </a:prstGeom>
        </p:spPr>
      </p:pic>
      <p:pic>
        <p:nvPicPr>
          <p:cNvPr id="3" name="图片 2"/>
          <p:cNvPicPr>
            <a:picLocks noChangeAspect="1"/>
          </p:cNvPicPr>
          <p:nvPr/>
        </p:nvPicPr>
        <p:blipFill>
          <a:blip r:embed="rId5"/>
          <a:stretch>
            <a:fillRect/>
          </a:stretch>
        </p:blipFill>
        <p:spPr>
          <a:xfrm>
            <a:off x="4643120" y="651510"/>
            <a:ext cx="1296035" cy="1078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一些算法调研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9346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目标检测准备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v3/v4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门窗检测论文用的比较多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语义分割</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eepLabv3</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HRNets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，高分辨率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图像，精确定位</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针对建筑</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户型算法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CADTransformer: Panoptic Symbol Spotting Transformer for CAD Drawings</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直接从CAD绘图中的图形原语集进行标记，并通过一对预测头相应地优化线粒度语义和实例符号的发现。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主干网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改进：邻域感知自关注、分层特征聚合和图形实体位置编码，在优化效率的同时预先嵌入结构。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342765" y="727075"/>
            <a:ext cx="4480560" cy="1521460"/>
          </a:xfrm>
          <a:prstGeom prst="rect">
            <a:avLst/>
          </a:prstGeom>
        </p:spPr>
      </p:pic>
      <p:pic>
        <p:nvPicPr>
          <p:cNvPr id="4" name="图片 3"/>
          <p:cNvPicPr>
            <a:picLocks noChangeAspect="1"/>
          </p:cNvPicPr>
          <p:nvPr/>
        </p:nvPicPr>
        <p:blipFill>
          <a:blip r:embed="rId3"/>
          <a:stretch>
            <a:fillRect/>
          </a:stretch>
        </p:blipFill>
        <p:spPr>
          <a:xfrm>
            <a:off x="4572000" y="2753360"/>
            <a:ext cx="1494790" cy="1423670"/>
          </a:xfrm>
          <a:prstGeom prst="rect">
            <a:avLst/>
          </a:prstGeom>
        </p:spPr>
      </p:pic>
      <p:pic>
        <p:nvPicPr>
          <p:cNvPr id="5" name="图片 4"/>
          <p:cNvPicPr>
            <a:picLocks noChangeAspect="1"/>
          </p:cNvPicPr>
          <p:nvPr/>
        </p:nvPicPr>
        <p:blipFill>
          <a:blip r:embed="rId4"/>
          <a:stretch>
            <a:fillRect/>
          </a:stretch>
        </p:blipFill>
        <p:spPr>
          <a:xfrm>
            <a:off x="6637020" y="2753360"/>
            <a:ext cx="1569720" cy="1453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一些图</a:t>
            </a:r>
            <a:endParaRPr lang="zh-CN" altLang="en-US" sz="2000" dirty="0" smtClean="0">
              <a:solidFill>
                <a:schemeClr val="tx1">
                  <a:lumMod val="65000"/>
                  <a:lumOff val="35000"/>
                </a:schemeClr>
              </a:solidFill>
              <a:latin typeface="+mj-ea"/>
              <a:ea typeface="+mj-ea"/>
              <a:sym typeface="+mn-ea"/>
            </a:endParaRPr>
          </a:p>
        </p:txBody>
      </p:sp>
      <p:pic>
        <p:nvPicPr>
          <p:cNvPr id="6" name="图片 5"/>
          <p:cNvPicPr>
            <a:picLocks noChangeAspect="1"/>
          </p:cNvPicPr>
          <p:nvPr/>
        </p:nvPicPr>
        <p:blipFill>
          <a:blip r:embed="rId1"/>
          <a:stretch>
            <a:fillRect/>
          </a:stretch>
        </p:blipFill>
        <p:spPr>
          <a:xfrm>
            <a:off x="581025" y="1089025"/>
            <a:ext cx="3013710" cy="3215005"/>
          </a:xfrm>
          <a:prstGeom prst="rect">
            <a:avLst/>
          </a:prstGeom>
        </p:spPr>
      </p:pic>
      <p:pic>
        <p:nvPicPr>
          <p:cNvPr id="7" name="图片 6"/>
          <p:cNvPicPr>
            <a:picLocks noChangeAspect="1"/>
          </p:cNvPicPr>
          <p:nvPr/>
        </p:nvPicPr>
        <p:blipFill>
          <a:blip r:embed="rId2"/>
          <a:stretch>
            <a:fillRect/>
          </a:stretch>
        </p:blipFill>
        <p:spPr>
          <a:xfrm>
            <a:off x="4606290" y="1089025"/>
            <a:ext cx="3365500" cy="3204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典型图元查找</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4.2</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146935" cy="499110"/>
          </a:xfrm>
          <a:prstGeom prst="rect">
            <a:avLst/>
          </a:prstGeom>
          <a:noFill/>
        </p:spPr>
        <p:txBody>
          <a:bodyPr wrap="square" rtlCol="0">
            <a:noAutofit/>
          </a:bodyPr>
          <a:p>
            <a:r>
              <a:rPr lang="zh-CN" altLang="en-US" dirty="0">
                <a:solidFill>
                  <a:schemeClr val="accent2">
                    <a:lumMod val="75000"/>
                  </a:schemeClr>
                </a:solidFill>
                <a:latin typeface="+mj-ea"/>
                <a:ea typeface="+mj-ea"/>
              </a:rPr>
              <a:t>测试系统</a:t>
            </a:r>
            <a:r>
              <a:rPr lang="zh-CN" altLang="en-US" dirty="0">
                <a:solidFill>
                  <a:schemeClr val="accent2">
                    <a:lumMod val="75000"/>
                  </a:schemeClr>
                </a:solidFill>
                <a:latin typeface="+mj-ea"/>
                <a:ea typeface="+mj-ea"/>
              </a:rPr>
              <a:t>搭建</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典型</a:t>
            </a:r>
            <a:r>
              <a:rPr lang="zh-CN" altLang="en-US" sz="2000" dirty="0" smtClean="0">
                <a:solidFill>
                  <a:schemeClr val="tx1">
                    <a:lumMod val="65000"/>
                    <a:lumOff val="35000"/>
                  </a:schemeClr>
                </a:solidFill>
                <a:latin typeface="+mj-ea"/>
                <a:ea typeface="+mj-ea"/>
                <a:sym typeface="+mn-ea"/>
              </a:rPr>
              <a:t>图元查找</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针对圆弧门（单开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/双开）、圆弧灯、平行线窗统计查找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圆弧门（单弧</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双弧</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策略：根据弧度、半径筛选弧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剔除共圆心弧（灯等其它圆形图元干扰）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共端点两弧整合为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圆弧灯（邻近多</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策略：根据半径筛选圆、弧、椭图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相关名称匹配剔除非灯圆弧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共圆心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聚类、邻近聚类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平行线窗（包含</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条</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邻近正对线段</a:t>
            </a: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策略：根据长度筛选线、多线图元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相关名称匹配剔除非窗线段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正对线段校验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4" name="图片 3"/>
          <p:cNvPicPr>
            <a:picLocks noChangeAspect="1"/>
          </p:cNvPicPr>
          <p:nvPr/>
        </p:nvPicPr>
        <p:blipFill>
          <a:blip r:embed="rId2"/>
          <a:stretch>
            <a:fillRect/>
          </a:stretch>
        </p:blipFill>
        <p:spPr>
          <a:xfrm>
            <a:off x="5247640" y="698500"/>
            <a:ext cx="916940" cy="867410"/>
          </a:xfrm>
          <a:prstGeom prst="rect">
            <a:avLst/>
          </a:prstGeom>
          <a:noFill/>
          <a:ln>
            <a:noFill/>
          </a:ln>
        </p:spPr>
      </p:pic>
      <p:pic>
        <p:nvPicPr>
          <p:cNvPr id="37" name="图片 6"/>
          <p:cNvPicPr>
            <a:picLocks noChangeAspect="1"/>
          </p:cNvPicPr>
          <p:nvPr/>
        </p:nvPicPr>
        <p:blipFill>
          <a:blip r:embed="rId3"/>
          <a:stretch>
            <a:fillRect/>
          </a:stretch>
        </p:blipFill>
        <p:spPr>
          <a:xfrm>
            <a:off x="6279515" y="704850"/>
            <a:ext cx="888365" cy="867410"/>
          </a:xfrm>
          <a:prstGeom prst="rect">
            <a:avLst/>
          </a:prstGeom>
          <a:noFill/>
          <a:ln>
            <a:noFill/>
          </a:ln>
        </p:spPr>
      </p:pic>
      <p:pic>
        <p:nvPicPr>
          <p:cNvPr id="14" name="图片 13"/>
          <p:cNvPicPr>
            <a:picLocks noChangeAspect="1"/>
          </p:cNvPicPr>
          <p:nvPr/>
        </p:nvPicPr>
        <p:blipFill>
          <a:blip r:embed="rId4"/>
          <a:stretch>
            <a:fillRect/>
          </a:stretch>
        </p:blipFill>
        <p:spPr>
          <a:xfrm>
            <a:off x="7526655" y="698500"/>
            <a:ext cx="466725" cy="1526540"/>
          </a:xfrm>
          <a:prstGeom prst="rect">
            <a:avLst/>
          </a:prstGeom>
        </p:spPr>
      </p:pic>
      <p:pic>
        <p:nvPicPr>
          <p:cNvPr id="3" name="图片 2"/>
          <p:cNvPicPr>
            <a:picLocks noChangeAspect="1"/>
          </p:cNvPicPr>
          <p:nvPr/>
        </p:nvPicPr>
        <p:blipFill>
          <a:blip r:embed="rId5"/>
          <a:stretch>
            <a:fillRect/>
          </a:stretch>
        </p:blipFill>
        <p:spPr>
          <a:xfrm>
            <a:off x="5247640" y="1696085"/>
            <a:ext cx="924560" cy="664845"/>
          </a:xfrm>
          <a:prstGeom prst="rect">
            <a:avLst/>
          </a:prstGeom>
        </p:spPr>
      </p:pic>
      <p:pic>
        <p:nvPicPr>
          <p:cNvPr id="7" name="图片 6"/>
          <p:cNvPicPr>
            <a:picLocks noChangeAspect="1"/>
          </p:cNvPicPr>
          <p:nvPr/>
        </p:nvPicPr>
        <p:blipFill>
          <a:blip r:embed="rId6"/>
          <a:stretch>
            <a:fillRect/>
          </a:stretch>
        </p:blipFill>
        <p:spPr>
          <a:xfrm>
            <a:off x="6298565" y="1696085"/>
            <a:ext cx="889000" cy="764540"/>
          </a:xfrm>
          <a:prstGeom prst="rect">
            <a:avLst/>
          </a:prstGeom>
        </p:spPr>
      </p:pic>
      <p:sp>
        <p:nvSpPr>
          <p:cNvPr id="5" name="文本框 4"/>
          <p:cNvSpPr txBox="1"/>
          <p:nvPr>
            <p:custDataLst>
              <p:tags r:id="rId7"/>
            </p:custDataLst>
          </p:nvPr>
        </p:nvSpPr>
        <p:spPr>
          <a:xfrm>
            <a:off x="4909820" y="2590800"/>
            <a:ext cx="3155315" cy="121348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统计测试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圆弧门，共检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6" name="图片 4"/>
          <p:cNvPicPr>
            <a:picLocks noChangeAspect="1"/>
          </p:cNvPicPr>
          <p:nvPr/>
        </p:nvPicPr>
        <p:blipFill>
          <a:blip r:embed="rId8"/>
          <a:stretch>
            <a:fillRect/>
          </a:stretch>
        </p:blipFill>
        <p:spPr>
          <a:xfrm>
            <a:off x="4983480" y="3580130"/>
            <a:ext cx="1376045" cy="1049020"/>
          </a:xfrm>
          <a:prstGeom prst="rect">
            <a:avLst/>
          </a:prstGeom>
          <a:noFill/>
          <a:ln>
            <a:noFill/>
          </a:ln>
        </p:spPr>
      </p:pic>
      <p:pic>
        <p:nvPicPr>
          <p:cNvPr id="44" name="图片 2"/>
          <p:cNvPicPr>
            <a:picLocks noChangeAspect="1"/>
          </p:cNvPicPr>
          <p:nvPr/>
        </p:nvPicPr>
        <p:blipFill>
          <a:blip r:embed="rId9"/>
          <a:stretch>
            <a:fillRect/>
          </a:stretch>
        </p:blipFill>
        <p:spPr>
          <a:xfrm>
            <a:off x="6696710" y="3580130"/>
            <a:ext cx="1824990" cy="153225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测试系统</a:t>
            </a:r>
            <a:r>
              <a:rPr lang="zh-CN" altLang="en-US" sz="2000" dirty="0" smtClean="0">
                <a:solidFill>
                  <a:schemeClr val="tx1">
                    <a:lumMod val="65000"/>
                    <a:lumOff val="35000"/>
                  </a:schemeClr>
                </a:solidFill>
                <a:latin typeface="+mj-ea"/>
                <a:ea typeface="+mj-ea"/>
                <a:sym typeface="+mn-ea"/>
              </a:rPr>
              <a:t>演示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35496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系统流程图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plan_2_ArcDoor"/>
          <p:cNvPicPr>
            <a:picLocks noChangeAspect="1"/>
          </p:cNvPicPr>
          <p:nvPr/>
        </p:nvPicPr>
        <p:blipFill>
          <a:blip r:embed="rId2"/>
          <a:stretch>
            <a:fillRect/>
          </a:stretch>
        </p:blipFill>
        <p:spPr>
          <a:xfrm>
            <a:off x="5706110" y="857885"/>
            <a:ext cx="2610485" cy="2088515"/>
          </a:xfrm>
          <a:prstGeom prst="rect">
            <a:avLst/>
          </a:prstGeom>
        </p:spPr>
      </p:pic>
      <p:pic>
        <p:nvPicPr>
          <p:cNvPr id="5" name="图片 4" descr="CAD"/>
          <p:cNvPicPr>
            <a:picLocks noChangeAspect="1"/>
          </p:cNvPicPr>
          <p:nvPr/>
        </p:nvPicPr>
        <p:blipFill>
          <a:blip r:embed="rId3"/>
          <a:stretch>
            <a:fillRect/>
          </a:stretch>
        </p:blipFill>
        <p:spPr>
          <a:xfrm>
            <a:off x="584200" y="1011555"/>
            <a:ext cx="4330700" cy="1859280"/>
          </a:xfrm>
          <a:prstGeom prst="rect">
            <a:avLst/>
          </a:prstGeom>
        </p:spPr>
      </p:pic>
      <p:pic>
        <p:nvPicPr>
          <p:cNvPr id="7" name="图片 6"/>
          <p:cNvPicPr>
            <a:picLocks noChangeAspect="1"/>
          </p:cNvPicPr>
          <p:nvPr/>
        </p:nvPicPr>
        <p:blipFill>
          <a:blip r:embed="rId4"/>
          <a:stretch>
            <a:fillRect/>
          </a:stretch>
        </p:blipFill>
        <p:spPr>
          <a:xfrm>
            <a:off x="5706110" y="3100705"/>
            <a:ext cx="2144395" cy="1617345"/>
          </a:xfrm>
          <a:prstGeom prst="rect">
            <a:avLst/>
          </a:prstGeom>
        </p:spPr>
      </p:pic>
      <p:pic>
        <p:nvPicPr>
          <p:cNvPr id="45" name="图片 3"/>
          <p:cNvPicPr>
            <a:picLocks noChangeAspect="1"/>
          </p:cNvPicPr>
          <p:nvPr/>
        </p:nvPicPr>
        <p:blipFill>
          <a:blip r:embed="rId5"/>
          <a:stretch>
            <a:fillRect/>
          </a:stretch>
        </p:blipFill>
        <p:spPr>
          <a:xfrm>
            <a:off x="1262380" y="3100705"/>
            <a:ext cx="2483485" cy="14058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视口名类型</a:t>
            </a:r>
            <a:r>
              <a:rPr lang="zh-CN" altLang="en-US" dirty="0">
                <a:solidFill>
                  <a:schemeClr val="accent2">
                    <a:lumMod val="75000"/>
                  </a:schemeClr>
                </a:solidFill>
                <a:latin typeface="+mj-ea"/>
                <a:ea typeface="+mj-ea"/>
              </a:rPr>
              <a:t>预测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3.26</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146935" cy="499110"/>
          </a:xfrm>
          <a:prstGeom prst="rect">
            <a:avLst/>
          </a:prstGeom>
          <a:noFill/>
        </p:spPr>
        <p:txBody>
          <a:bodyPr wrap="square" rtlCol="0">
            <a:noAutofit/>
          </a:bodyPr>
          <a:p>
            <a:r>
              <a:rPr lang="zh-CN" altLang="en-US" dirty="0">
                <a:solidFill>
                  <a:schemeClr val="accent2">
                    <a:lumMod val="75000"/>
                  </a:schemeClr>
                </a:solidFill>
                <a:latin typeface="+mj-ea"/>
                <a:ea typeface="+mj-ea"/>
              </a:rPr>
              <a:t>图元查找</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视口名</a:t>
            </a:r>
            <a:r>
              <a:rPr lang="zh-CN" altLang="en-US" sz="2000" dirty="0" smtClean="0">
                <a:solidFill>
                  <a:schemeClr val="tx1">
                    <a:lumMod val="65000"/>
                    <a:lumOff val="35000"/>
                  </a:schemeClr>
                </a:solidFill>
                <a:latin typeface="+mj-ea"/>
                <a:ea typeface="+mj-ea"/>
                <a:sym typeface="+mn-ea"/>
              </a:rPr>
              <a:t>预测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针对视口名（平面布置图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等）预测其中包含常见图元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序列文本分类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个户型图纸各视口名称及是否包含常见图元，墙、门、窗、灯，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模型及效果</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搭建模型，加载数据，文本序列化处理，训练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SVM，linear核0.875，rbf核0.893，poly核0.875，sigmoid核0.892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循环神经网络，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0.946</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长短期记忆网络，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123815" y="711835"/>
            <a:ext cx="3322955" cy="1381760"/>
          </a:xfrm>
          <a:prstGeom prst="rect">
            <a:avLst/>
          </a:prstGeom>
        </p:spPr>
      </p:pic>
      <p:pic>
        <p:nvPicPr>
          <p:cNvPr id="33" name="图片 1"/>
          <p:cNvPicPr>
            <a:picLocks noChangeAspect="1"/>
          </p:cNvPicPr>
          <p:nvPr/>
        </p:nvPicPr>
        <p:blipFill>
          <a:blip r:embed="rId3"/>
          <a:stretch>
            <a:fillRect/>
          </a:stretch>
        </p:blipFill>
        <p:spPr>
          <a:xfrm>
            <a:off x="6461760" y="2178050"/>
            <a:ext cx="1985010" cy="1581785"/>
          </a:xfrm>
          <a:prstGeom prst="rect">
            <a:avLst/>
          </a:prstGeom>
          <a:noFill/>
          <a:ln>
            <a:noFill/>
          </a:ln>
        </p:spPr>
      </p:pic>
      <p:pic>
        <p:nvPicPr>
          <p:cNvPr id="6" name="图片 5"/>
          <p:cNvPicPr>
            <a:picLocks noChangeAspect="1"/>
          </p:cNvPicPr>
          <p:nvPr/>
        </p:nvPicPr>
        <p:blipFill>
          <a:blip r:embed="rId4"/>
          <a:stretch>
            <a:fillRect/>
          </a:stretch>
        </p:blipFill>
        <p:spPr>
          <a:xfrm>
            <a:off x="5045075" y="2571750"/>
            <a:ext cx="1362075" cy="66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图元查找</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863340" cy="423735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针对门、窗等目标图元，统计数量及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思路一：规则法</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典型、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几何规则很清楚的尝试规则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弧型门（单开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双开）、平行线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弧型门：圆弧半径、角度，共端点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平行线窗：校验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思路二：模板匹配（图形学）</a:t>
            </a:r>
            <a:endPar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在原始图像中移动模板图像，来计算模板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原图上各个覆盖窗口之间的相似度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容易受到相似干扰，泛用性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思路三：标注框，</a:t>
            </a: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调研数据量一般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至少在几千级别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思路四：转换为分割小</a:t>
            </a: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 + 图像分类</a:t>
            </a:r>
            <a:endPar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聚类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2.U-Net等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神经网络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来生成像素级的掩模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72000" y="753110"/>
            <a:ext cx="2200910" cy="1196340"/>
          </a:xfrm>
          <a:prstGeom prst="rect">
            <a:avLst/>
          </a:prstGeom>
        </p:spPr>
      </p:pic>
      <p:pic>
        <p:nvPicPr>
          <p:cNvPr id="6" name="图片 5" descr="plan_2_ArcDor"/>
          <p:cNvPicPr>
            <a:picLocks noChangeAspect="1"/>
          </p:cNvPicPr>
          <p:nvPr/>
        </p:nvPicPr>
        <p:blipFill>
          <a:blip r:embed="rId3"/>
          <a:stretch>
            <a:fillRect/>
          </a:stretch>
        </p:blipFill>
        <p:spPr>
          <a:xfrm>
            <a:off x="4572000" y="2041525"/>
            <a:ext cx="2195195" cy="1143635"/>
          </a:xfrm>
          <a:prstGeom prst="rect">
            <a:avLst/>
          </a:prstGeom>
        </p:spPr>
      </p:pic>
      <p:pic>
        <p:nvPicPr>
          <p:cNvPr id="12" name="图片 11"/>
          <p:cNvPicPr>
            <a:picLocks noChangeAspect="1"/>
          </p:cNvPicPr>
          <p:nvPr/>
        </p:nvPicPr>
        <p:blipFill>
          <a:blip r:embed="rId4"/>
          <a:stretch>
            <a:fillRect/>
          </a:stretch>
        </p:blipFill>
        <p:spPr>
          <a:xfrm>
            <a:off x="4572000" y="3333750"/>
            <a:ext cx="2671445" cy="1616710"/>
          </a:xfrm>
          <a:prstGeom prst="rect">
            <a:avLst/>
          </a:prstGeom>
        </p:spPr>
      </p:pic>
      <p:pic>
        <p:nvPicPr>
          <p:cNvPr id="13" name="图片 12"/>
          <p:cNvPicPr>
            <a:picLocks noChangeAspect="1"/>
          </p:cNvPicPr>
          <p:nvPr/>
        </p:nvPicPr>
        <p:blipFill>
          <a:blip r:embed="rId5"/>
          <a:stretch>
            <a:fillRect/>
          </a:stretch>
        </p:blipFill>
        <p:spPr>
          <a:xfrm>
            <a:off x="6903720" y="753110"/>
            <a:ext cx="902335" cy="859155"/>
          </a:xfrm>
          <a:prstGeom prst="rect">
            <a:avLst/>
          </a:prstGeom>
        </p:spPr>
      </p:pic>
      <p:pic>
        <p:nvPicPr>
          <p:cNvPr id="14" name="图片 13"/>
          <p:cNvPicPr>
            <a:picLocks noChangeAspect="1"/>
          </p:cNvPicPr>
          <p:nvPr/>
        </p:nvPicPr>
        <p:blipFill>
          <a:blip r:embed="rId6"/>
          <a:stretch>
            <a:fillRect/>
          </a:stretch>
        </p:blipFill>
        <p:spPr>
          <a:xfrm>
            <a:off x="7949565" y="753110"/>
            <a:ext cx="600710" cy="1962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图元查找</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pic>
        <p:nvPicPr>
          <p:cNvPr id="4" name="图片 3"/>
          <p:cNvPicPr>
            <a:picLocks noChangeAspect="1"/>
          </p:cNvPicPr>
          <p:nvPr/>
        </p:nvPicPr>
        <p:blipFill>
          <a:blip r:embed="rId1"/>
          <a:stretch>
            <a:fillRect/>
          </a:stretch>
        </p:blipFill>
        <p:spPr>
          <a:xfrm>
            <a:off x="492760" y="1160780"/>
            <a:ext cx="2694305" cy="1807845"/>
          </a:xfrm>
          <a:prstGeom prst="rect">
            <a:avLst/>
          </a:prstGeom>
        </p:spPr>
      </p:pic>
      <p:pic>
        <p:nvPicPr>
          <p:cNvPr id="5" name="图片 4"/>
          <p:cNvPicPr>
            <a:picLocks noChangeAspect="1"/>
          </p:cNvPicPr>
          <p:nvPr/>
        </p:nvPicPr>
        <p:blipFill>
          <a:blip r:embed="rId2"/>
          <a:stretch>
            <a:fillRect/>
          </a:stretch>
        </p:blipFill>
        <p:spPr>
          <a:xfrm>
            <a:off x="3552190" y="1160780"/>
            <a:ext cx="2316480" cy="1805940"/>
          </a:xfrm>
          <a:prstGeom prst="rect">
            <a:avLst/>
          </a:prstGeom>
        </p:spPr>
      </p:pic>
      <p:sp>
        <p:nvSpPr>
          <p:cNvPr id="6" name="文本框 5"/>
          <p:cNvSpPr txBox="1"/>
          <p:nvPr/>
        </p:nvSpPr>
        <p:spPr>
          <a:xfrm>
            <a:off x="492760" y="780415"/>
            <a:ext cx="3048000" cy="306705"/>
          </a:xfrm>
          <a:prstGeom prst="rect">
            <a:avLst/>
          </a:prstGeom>
          <a:noFill/>
        </p:spPr>
        <p:txBody>
          <a:bodyPr wrap="square" rtlCol="0">
            <a:spAutoFit/>
          </a:bodyPr>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邻近聚类分割示例</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系统整体功能图</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功能设计图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架构设计图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691890" y="636905"/>
            <a:ext cx="5009515" cy="4341495"/>
          </a:xfrm>
          <a:prstGeom prst="rect">
            <a:avLst/>
          </a:prstGeom>
        </p:spPr>
      </p:pic>
      <p:pic>
        <p:nvPicPr>
          <p:cNvPr id="4" name="图片 3"/>
          <p:cNvPicPr/>
          <p:nvPr/>
        </p:nvPicPr>
        <p:blipFill>
          <a:blip r:embed="rId3"/>
          <a:stretch>
            <a:fillRect/>
          </a:stretch>
        </p:blipFill>
        <p:spPr>
          <a:xfrm>
            <a:off x="492760" y="1249045"/>
            <a:ext cx="2942590" cy="3509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视口</a:t>
            </a:r>
            <a:r>
              <a:rPr lang="zh-CN" altLang="en-US" dirty="0">
                <a:solidFill>
                  <a:schemeClr val="accent2">
                    <a:lumMod val="75000"/>
                  </a:schemeClr>
                </a:solidFill>
                <a:latin typeface="+mj-ea"/>
                <a:ea typeface="+mj-ea"/>
              </a:rPr>
              <a:t>分析</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3.20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146935" cy="499110"/>
          </a:xfrm>
          <a:prstGeom prst="rect">
            <a:avLst/>
          </a:prstGeom>
          <a:noFill/>
        </p:spPr>
        <p:txBody>
          <a:bodyPr wrap="square" rtlCol="0">
            <a:noAutofit/>
          </a:bodyPr>
          <a:p>
            <a:r>
              <a:rPr lang="zh-CN" altLang="en-US" dirty="0">
                <a:solidFill>
                  <a:schemeClr val="accent2">
                    <a:lumMod val="75000"/>
                  </a:schemeClr>
                </a:solidFill>
                <a:latin typeface="+mj-ea"/>
                <a:ea typeface="+mj-ea"/>
              </a:rPr>
              <a:t>图元</a:t>
            </a:r>
            <a:r>
              <a:rPr lang="zh-CN" altLang="en-US" dirty="0">
                <a:solidFill>
                  <a:schemeClr val="accent2">
                    <a:lumMod val="75000"/>
                  </a:schemeClr>
                </a:solidFill>
                <a:latin typeface="+mj-ea"/>
                <a:ea typeface="+mj-ea"/>
              </a:rPr>
              <a:t>统计补充</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a:t>
            </a:r>
            <a:r>
              <a:rPr lang="zh-CN" altLang="en-US" sz="2000" dirty="0" smtClean="0">
                <a:solidFill>
                  <a:schemeClr val="tx1">
                    <a:lumMod val="65000"/>
                    <a:lumOff val="35000"/>
                  </a:schemeClr>
                </a:solidFill>
                <a:latin typeface="+mj-ea"/>
                <a:ea typeface="+mj-ea"/>
                <a:sym typeface="+mn-ea"/>
              </a:rPr>
              <a:t>分析</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特性</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长宽尺寸、比例、观察方向、显示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角度、中心点映射模型层、冻结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名称分析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个户型图纸中的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分块名称，图纸层字串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命名：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关键信息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B1户型、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标准层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02/03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关键信息：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天花、平面、原始建筑、客餐厅、家具、长辈房、主人房、鞋柜、门、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窗、防水、排水、给水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布置图、索引图、平面图、连线图、饰面图、开线图、说明图、系统图、范围图、铺贴图、放样图、打样图、结构图、定位图</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与名称</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关联</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视口与类型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名关系：单一视口、父子视口、并列多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记录名称字串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块属性坐标，从每个视口出发查找最近名称作为该视口对应的图纸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325870" y="2329180"/>
            <a:ext cx="1981835" cy="1935480"/>
          </a:xfrm>
          <a:prstGeom prst="rect">
            <a:avLst/>
          </a:prstGeom>
        </p:spPr>
      </p:pic>
      <p:pic>
        <p:nvPicPr>
          <p:cNvPr id="5" name="图片 4"/>
          <p:cNvPicPr>
            <a:picLocks noChangeAspect="1"/>
          </p:cNvPicPr>
          <p:nvPr/>
        </p:nvPicPr>
        <p:blipFill>
          <a:blip r:embed="rId3"/>
          <a:stretch>
            <a:fillRect/>
          </a:stretch>
        </p:blipFill>
        <p:spPr>
          <a:xfrm>
            <a:off x="5403850" y="751840"/>
            <a:ext cx="2903855" cy="1423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a:t>
            </a:r>
            <a:r>
              <a:rPr lang="zh-CN" altLang="en-US" sz="2000" dirty="0" smtClean="0">
                <a:solidFill>
                  <a:schemeClr val="tx1">
                    <a:lumMod val="65000"/>
                    <a:lumOff val="35000"/>
                  </a:schemeClr>
                </a:solidFill>
                <a:latin typeface="+mj-ea"/>
                <a:ea typeface="+mj-ea"/>
                <a:sym typeface="+mn-ea"/>
              </a:rPr>
              <a:t>分析</a:t>
            </a:r>
            <a:endParaRPr lang="zh-CN" altLang="en-US" sz="2000" dirty="0" smtClean="0">
              <a:solidFill>
                <a:schemeClr val="tx1">
                  <a:lumMod val="65000"/>
                  <a:lumOff val="35000"/>
                </a:schemeClr>
              </a:solidFill>
              <a:latin typeface="+mj-ea"/>
              <a:ea typeface="+mj-ea"/>
              <a:sym typeface="+mn-ea"/>
            </a:endParaRPr>
          </a:p>
        </p:txBody>
      </p:sp>
      <p:pic>
        <p:nvPicPr>
          <p:cNvPr id="31" name="图片 1"/>
          <p:cNvPicPr>
            <a:picLocks noChangeAspect="1"/>
          </p:cNvPicPr>
          <p:nvPr/>
        </p:nvPicPr>
        <p:blipFill>
          <a:blip r:embed="rId1"/>
          <a:stretch>
            <a:fillRect/>
          </a:stretch>
        </p:blipFill>
        <p:spPr>
          <a:xfrm>
            <a:off x="439420" y="636905"/>
            <a:ext cx="3706495" cy="1885315"/>
          </a:xfrm>
          <a:prstGeom prst="rect">
            <a:avLst/>
          </a:prstGeom>
          <a:noFill/>
          <a:ln>
            <a:noFill/>
          </a:ln>
        </p:spPr>
      </p:pic>
      <p:pic>
        <p:nvPicPr>
          <p:cNvPr id="29" name="图片 1"/>
          <p:cNvPicPr>
            <a:picLocks noChangeAspect="1"/>
          </p:cNvPicPr>
          <p:nvPr/>
        </p:nvPicPr>
        <p:blipFill>
          <a:blip r:embed="rId2"/>
          <a:stretch>
            <a:fillRect/>
          </a:stretch>
        </p:blipFill>
        <p:spPr>
          <a:xfrm>
            <a:off x="4468495" y="636905"/>
            <a:ext cx="2609215" cy="18872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图元统计</a:t>
            </a:r>
            <a:r>
              <a:rPr lang="zh-CN" altLang="en-US" sz="2000" dirty="0" smtClean="0">
                <a:solidFill>
                  <a:schemeClr val="tx1">
                    <a:lumMod val="65000"/>
                    <a:lumOff val="35000"/>
                  </a:schemeClr>
                </a:solidFill>
                <a:latin typeface="+mj-ea"/>
                <a:ea typeface="+mj-ea"/>
                <a:sym typeface="+mn-ea"/>
              </a:rPr>
              <a:t>补充</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上次算法</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层名、所属块名、本身块名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几何特征归纳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无法解决块内部含有大量块的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漏检率过高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尝试补充解决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块内部递归解析到线、弧等基本图元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通过坐标变换矩阵建立块内外坐标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映射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基于视口分析进行图层、范围筛选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加入几何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过滤规则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图元都能选出来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还需通过规则或学习进行进一步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224655" y="718185"/>
            <a:ext cx="1056640" cy="759460"/>
          </a:xfrm>
          <a:prstGeom prst="rect">
            <a:avLst/>
          </a:prstGeom>
        </p:spPr>
      </p:pic>
      <p:pic>
        <p:nvPicPr>
          <p:cNvPr id="6" name="图片 5"/>
          <p:cNvPicPr>
            <a:picLocks noChangeAspect="1"/>
          </p:cNvPicPr>
          <p:nvPr/>
        </p:nvPicPr>
        <p:blipFill>
          <a:blip r:embed="rId3"/>
          <a:stretch>
            <a:fillRect/>
          </a:stretch>
        </p:blipFill>
        <p:spPr>
          <a:xfrm>
            <a:off x="8293100" y="718185"/>
            <a:ext cx="506730" cy="1664335"/>
          </a:xfrm>
          <a:prstGeom prst="rect">
            <a:avLst/>
          </a:prstGeom>
        </p:spPr>
      </p:pic>
      <p:pic>
        <p:nvPicPr>
          <p:cNvPr id="7" name="图片 6"/>
          <p:cNvPicPr>
            <a:picLocks noChangeAspect="1"/>
          </p:cNvPicPr>
          <p:nvPr/>
        </p:nvPicPr>
        <p:blipFill>
          <a:blip r:embed="rId4"/>
          <a:stretch>
            <a:fillRect/>
          </a:stretch>
        </p:blipFill>
        <p:spPr>
          <a:xfrm>
            <a:off x="4224655" y="1550035"/>
            <a:ext cx="1056640" cy="908685"/>
          </a:xfrm>
          <a:prstGeom prst="rect">
            <a:avLst/>
          </a:prstGeom>
        </p:spPr>
      </p:pic>
      <p:pic>
        <p:nvPicPr>
          <p:cNvPr id="8" name="图片 7"/>
          <p:cNvPicPr>
            <a:picLocks noChangeAspect="1"/>
          </p:cNvPicPr>
          <p:nvPr/>
        </p:nvPicPr>
        <p:blipFill>
          <a:blip r:embed="rId5"/>
          <a:stretch>
            <a:fillRect/>
          </a:stretch>
        </p:blipFill>
        <p:spPr>
          <a:xfrm>
            <a:off x="4164330" y="2571750"/>
            <a:ext cx="1988185" cy="293370"/>
          </a:xfrm>
          <a:prstGeom prst="rect">
            <a:avLst/>
          </a:prstGeom>
        </p:spPr>
      </p:pic>
      <p:pic>
        <p:nvPicPr>
          <p:cNvPr id="9" name="图片 8"/>
          <p:cNvPicPr>
            <a:picLocks noChangeAspect="1"/>
          </p:cNvPicPr>
          <p:nvPr/>
        </p:nvPicPr>
        <p:blipFill>
          <a:blip r:embed="rId6"/>
          <a:stretch>
            <a:fillRect/>
          </a:stretch>
        </p:blipFill>
        <p:spPr>
          <a:xfrm>
            <a:off x="6490335" y="718185"/>
            <a:ext cx="902335" cy="859155"/>
          </a:xfrm>
          <a:prstGeom prst="rect">
            <a:avLst/>
          </a:prstGeom>
        </p:spPr>
      </p:pic>
      <p:pic>
        <p:nvPicPr>
          <p:cNvPr id="10" name="图片 9"/>
          <p:cNvPicPr>
            <a:picLocks noChangeAspect="1"/>
          </p:cNvPicPr>
          <p:nvPr/>
        </p:nvPicPr>
        <p:blipFill>
          <a:blip r:embed="rId7"/>
          <a:stretch>
            <a:fillRect/>
          </a:stretch>
        </p:blipFill>
        <p:spPr>
          <a:xfrm>
            <a:off x="7542530" y="718185"/>
            <a:ext cx="600710" cy="1962150"/>
          </a:xfrm>
          <a:prstGeom prst="rect">
            <a:avLst/>
          </a:prstGeom>
        </p:spPr>
      </p:pic>
      <p:pic>
        <p:nvPicPr>
          <p:cNvPr id="11" name="图片 10"/>
          <p:cNvPicPr>
            <a:picLocks noChangeAspect="1"/>
          </p:cNvPicPr>
          <p:nvPr/>
        </p:nvPicPr>
        <p:blipFill>
          <a:blip r:embed="rId8"/>
          <a:stretch>
            <a:fillRect/>
          </a:stretch>
        </p:blipFill>
        <p:spPr>
          <a:xfrm>
            <a:off x="4170680" y="2936240"/>
            <a:ext cx="1987550" cy="356870"/>
          </a:xfrm>
          <a:prstGeom prst="rect">
            <a:avLst/>
          </a:prstGeom>
        </p:spPr>
      </p:pic>
      <p:pic>
        <p:nvPicPr>
          <p:cNvPr id="12" name="图片 11"/>
          <p:cNvPicPr>
            <a:picLocks noChangeAspect="1"/>
          </p:cNvPicPr>
          <p:nvPr/>
        </p:nvPicPr>
        <p:blipFill>
          <a:blip r:embed="rId9"/>
          <a:stretch>
            <a:fillRect/>
          </a:stretch>
        </p:blipFill>
        <p:spPr>
          <a:xfrm>
            <a:off x="4164330" y="3330575"/>
            <a:ext cx="1987550" cy="203835"/>
          </a:xfrm>
          <a:prstGeom prst="rect">
            <a:avLst/>
          </a:prstGeom>
        </p:spPr>
      </p:pic>
      <p:pic>
        <p:nvPicPr>
          <p:cNvPr id="13" name="图片 12"/>
          <p:cNvPicPr>
            <a:picLocks noChangeAspect="1"/>
          </p:cNvPicPr>
          <p:nvPr/>
        </p:nvPicPr>
        <p:blipFill>
          <a:blip r:embed="rId10"/>
          <a:stretch>
            <a:fillRect/>
          </a:stretch>
        </p:blipFill>
        <p:spPr>
          <a:xfrm>
            <a:off x="6490335" y="1685290"/>
            <a:ext cx="659130" cy="994410"/>
          </a:xfrm>
          <a:prstGeom prst="rect">
            <a:avLst/>
          </a:prstGeom>
        </p:spPr>
      </p:pic>
      <p:pic>
        <p:nvPicPr>
          <p:cNvPr id="14" name="图片 13"/>
          <p:cNvPicPr>
            <a:picLocks noChangeAspect="1"/>
          </p:cNvPicPr>
          <p:nvPr/>
        </p:nvPicPr>
        <p:blipFill>
          <a:blip r:embed="rId11"/>
          <a:stretch>
            <a:fillRect/>
          </a:stretch>
        </p:blipFill>
        <p:spPr>
          <a:xfrm>
            <a:off x="6490335" y="2762885"/>
            <a:ext cx="902335" cy="874395"/>
          </a:xfrm>
          <a:prstGeom prst="rect">
            <a:avLst/>
          </a:prstGeom>
        </p:spPr>
      </p:pic>
      <p:pic>
        <p:nvPicPr>
          <p:cNvPr id="15" name="图片 14"/>
          <p:cNvPicPr>
            <a:picLocks noChangeAspect="1"/>
          </p:cNvPicPr>
          <p:nvPr/>
        </p:nvPicPr>
        <p:blipFill>
          <a:blip r:embed="rId12"/>
          <a:stretch>
            <a:fillRect/>
          </a:stretch>
        </p:blipFill>
        <p:spPr>
          <a:xfrm>
            <a:off x="4170680" y="4277360"/>
            <a:ext cx="702945" cy="627380"/>
          </a:xfrm>
          <a:prstGeom prst="rect">
            <a:avLst/>
          </a:prstGeom>
        </p:spPr>
      </p:pic>
      <p:pic>
        <p:nvPicPr>
          <p:cNvPr id="16" name="图片 15"/>
          <p:cNvPicPr>
            <a:picLocks noChangeAspect="1"/>
          </p:cNvPicPr>
          <p:nvPr/>
        </p:nvPicPr>
        <p:blipFill>
          <a:blip r:embed="rId13"/>
          <a:stretch>
            <a:fillRect/>
          </a:stretch>
        </p:blipFill>
        <p:spPr>
          <a:xfrm>
            <a:off x="7686040" y="3081020"/>
            <a:ext cx="734695" cy="1316990"/>
          </a:xfrm>
          <a:prstGeom prst="rect">
            <a:avLst/>
          </a:prstGeom>
        </p:spPr>
      </p:pic>
      <p:pic>
        <p:nvPicPr>
          <p:cNvPr id="17" name="图片 16"/>
          <p:cNvPicPr>
            <a:picLocks noChangeAspect="1"/>
          </p:cNvPicPr>
          <p:nvPr/>
        </p:nvPicPr>
        <p:blipFill>
          <a:blip r:embed="rId14"/>
          <a:stretch>
            <a:fillRect/>
          </a:stretch>
        </p:blipFill>
        <p:spPr>
          <a:xfrm flipV="1">
            <a:off x="4164330" y="3571875"/>
            <a:ext cx="1987550" cy="273050"/>
          </a:xfrm>
          <a:prstGeom prst="rect">
            <a:avLst/>
          </a:prstGeom>
        </p:spPr>
      </p:pic>
      <p:pic>
        <p:nvPicPr>
          <p:cNvPr id="19" name="图片 18"/>
          <p:cNvPicPr>
            <a:picLocks noChangeAspect="1"/>
          </p:cNvPicPr>
          <p:nvPr/>
        </p:nvPicPr>
        <p:blipFill>
          <a:blip r:embed="rId15"/>
          <a:stretch>
            <a:fillRect/>
          </a:stretch>
        </p:blipFill>
        <p:spPr>
          <a:xfrm>
            <a:off x="4164330" y="3882390"/>
            <a:ext cx="1988185" cy="299720"/>
          </a:xfrm>
          <a:prstGeom prst="rect">
            <a:avLst/>
          </a:prstGeom>
        </p:spPr>
      </p:pic>
      <p:pic>
        <p:nvPicPr>
          <p:cNvPr id="20" name="图片 19"/>
          <p:cNvPicPr>
            <a:picLocks noChangeAspect="1"/>
          </p:cNvPicPr>
          <p:nvPr/>
        </p:nvPicPr>
        <p:blipFill>
          <a:blip r:embed="rId16"/>
          <a:stretch>
            <a:fillRect/>
          </a:stretch>
        </p:blipFill>
        <p:spPr>
          <a:xfrm>
            <a:off x="6490335" y="3678555"/>
            <a:ext cx="730250" cy="1289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nvPicPr>
        <p:blipFill>
          <a:blip r:embed="rId1"/>
          <a:stretch>
            <a:fillRect/>
          </a:stretch>
        </p:blipFill>
        <p:spPr>
          <a:xfrm>
            <a:off x="926465" y="2172335"/>
            <a:ext cx="5785485" cy="1038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门窗图元筛选统计</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3.12</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图元</a:t>
            </a:r>
            <a:r>
              <a:rPr lang="zh-CN" altLang="en-US" sz="2000" dirty="0" smtClean="0">
                <a:solidFill>
                  <a:schemeClr val="tx1">
                    <a:lumMod val="65000"/>
                    <a:lumOff val="35000"/>
                  </a:schemeClr>
                </a:solidFill>
                <a:latin typeface="+mj-ea"/>
                <a:ea typeface="+mj-ea"/>
                <a:sym typeface="+mn-ea"/>
              </a:rPr>
              <a:t>统计</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413250"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统计规则</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基于所属层名、所属块名、本身块名进行名称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门@"^(?!.*(?i)(?:dim|标注|门套))(?i)(?=.*(?:door|gate|门</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|d&amp;w</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窗@"^(?!.*(?i)(?:dim|标注|窗帘|窗台))(?i)(?=.*(?:wind|窗</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|d&amp;w</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根据图元类型过滤筛选（如：单独线条为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普遍墙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厚，进行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DBSCAN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根据聚类结果统计图元数量并保存每个图元线、多线、块、圆弧元素的坐标，生成比对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统计效果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个户型图，肉眼查看，再与统计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结果比对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错检率：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特殊情况</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聚类到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一起了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所属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层，且无匹配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图例（单线排除，或区域筛选）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块引用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门窗同层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367655" y="636905"/>
            <a:ext cx="2494280" cy="2061210"/>
          </a:xfrm>
          <a:prstGeom prst="rect">
            <a:avLst/>
          </a:prstGeom>
        </p:spPr>
      </p:pic>
      <p:pic>
        <p:nvPicPr>
          <p:cNvPr id="6" name="图片 5" descr="plan_1_door"/>
          <p:cNvPicPr>
            <a:picLocks noChangeAspect="1"/>
          </p:cNvPicPr>
          <p:nvPr/>
        </p:nvPicPr>
        <p:blipFill>
          <a:blip r:embed="rId3"/>
          <a:stretch>
            <a:fillRect/>
          </a:stretch>
        </p:blipFill>
        <p:spPr>
          <a:xfrm>
            <a:off x="5812790" y="2834640"/>
            <a:ext cx="2049145" cy="1610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图元</a:t>
            </a:r>
            <a:r>
              <a:rPr lang="zh-CN" altLang="en-US" sz="2000" dirty="0" smtClean="0">
                <a:solidFill>
                  <a:schemeClr val="tx1">
                    <a:lumMod val="65000"/>
                    <a:lumOff val="35000"/>
                  </a:schemeClr>
                </a:solidFill>
                <a:latin typeface="+mj-ea"/>
                <a:ea typeface="+mj-ea"/>
                <a:sym typeface="+mn-ea"/>
              </a:rPr>
              <a:t>统计</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622935" y="636905"/>
            <a:ext cx="2222500" cy="2039620"/>
          </a:xfrm>
          <a:prstGeom prst="rect">
            <a:avLst/>
          </a:prstGeom>
        </p:spPr>
      </p:pic>
      <p:pic>
        <p:nvPicPr>
          <p:cNvPr id="5" name="图片 4"/>
          <p:cNvPicPr>
            <a:picLocks noChangeAspect="1"/>
          </p:cNvPicPr>
          <p:nvPr/>
        </p:nvPicPr>
        <p:blipFill>
          <a:blip r:embed="rId2"/>
          <a:stretch>
            <a:fillRect/>
          </a:stretch>
        </p:blipFill>
        <p:spPr>
          <a:xfrm>
            <a:off x="3268980" y="636905"/>
            <a:ext cx="2028190" cy="2039620"/>
          </a:xfrm>
          <a:prstGeom prst="rect">
            <a:avLst/>
          </a:prstGeom>
        </p:spPr>
      </p:pic>
      <p:pic>
        <p:nvPicPr>
          <p:cNvPr id="7" name="图片 6"/>
          <p:cNvPicPr>
            <a:picLocks noChangeAspect="1"/>
          </p:cNvPicPr>
          <p:nvPr/>
        </p:nvPicPr>
        <p:blipFill>
          <a:blip r:embed="rId3"/>
          <a:stretch>
            <a:fillRect/>
          </a:stretch>
        </p:blipFill>
        <p:spPr>
          <a:xfrm>
            <a:off x="5581015" y="636905"/>
            <a:ext cx="2505710" cy="2039620"/>
          </a:xfrm>
          <a:prstGeom prst="rect">
            <a:avLst/>
          </a:prstGeom>
        </p:spPr>
      </p:pic>
      <p:pic>
        <p:nvPicPr>
          <p:cNvPr id="8" name="图片 7"/>
          <p:cNvPicPr>
            <a:picLocks noChangeAspect="1"/>
          </p:cNvPicPr>
          <p:nvPr/>
        </p:nvPicPr>
        <p:blipFill>
          <a:blip r:embed="rId4"/>
          <a:stretch>
            <a:fillRect/>
          </a:stretch>
        </p:blipFill>
        <p:spPr>
          <a:xfrm>
            <a:off x="411480" y="2815590"/>
            <a:ext cx="3018155" cy="1264285"/>
          </a:xfrm>
          <a:prstGeom prst="rect">
            <a:avLst/>
          </a:prstGeom>
        </p:spPr>
      </p:pic>
      <p:pic>
        <p:nvPicPr>
          <p:cNvPr id="2" name="图片 1"/>
          <p:cNvPicPr>
            <a:picLocks noChangeAspect="1"/>
          </p:cNvPicPr>
          <p:nvPr/>
        </p:nvPicPr>
        <p:blipFill>
          <a:blip r:embed="rId5"/>
          <a:stretch>
            <a:fillRect/>
          </a:stretch>
        </p:blipFill>
        <p:spPr>
          <a:xfrm>
            <a:off x="3537585" y="2815590"/>
            <a:ext cx="2555875" cy="1740535"/>
          </a:xfrm>
          <a:prstGeom prst="rect">
            <a:avLst/>
          </a:prstGeom>
        </p:spPr>
      </p:pic>
      <p:pic>
        <p:nvPicPr>
          <p:cNvPr id="6" name="图片 5"/>
          <p:cNvPicPr>
            <a:picLocks noChangeAspect="1"/>
          </p:cNvPicPr>
          <p:nvPr/>
        </p:nvPicPr>
        <p:blipFill>
          <a:blip r:embed="rId6"/>
          <a:stretch>
            <a:fillRect/>
          </a:stretch>
        </p:blipFill>
        <p:spPr>
          <a:xfrm>
            <a:off x="6299200" y="2815590"/>
            <a:ext cx="2178050" cy="1003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墙厚</a:t>
            </a:r>
            <a:r>
              <a:rPr lang="zh-CN" altLang="en-US" dirty="0">
                <a:solidFill>
                  <a:schemeClr val="accent2">
                    <a:lumMod val="75000"/>
                  </a:schemeClr>
                </a:solidFill>
                <a:latin typeface="+mj-ea"/>
                <a:ea typeface="+mj-ea"/>
              </a:rPr>
              <a:t>识别</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custDataLst>
              <p:tags r:id="rId8"/>
            </p:custDataLst>
          </p:nvPr>
        </p:nvSpPr>
        <p:spPr>
          <a:xfrm>
            <a:off x="4264660" y="2601595"/>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查找环路</a:t>
            </a:r>
            <a:r>
              <a:rPr lang="zh-CN" altLang="en-US" dirty="0">
                <a:solidFill>
                  <a:schemeClr val="accent2">
                    <a:lumMod val="75000"/>
                  </a:schemeClr>
                </a:solidFill>
                <a:latin typeface="+mj-ea"/>
                <a:ea typeface="+mj-ea"/>
              </a:rPr>
              <a:t>尝试</a:t>
            </a:r>
            <a:endParaRPr lang="zh-CN" altLang="en-US" dirty="0">
              <a:solidFill>
                <a:schemeClr val="accent2">
                  <a:lumMod val="75000"/>
                </a:schemeClr>
              </a:solidFill>
              <a:latin typeface="+mj-ea"/>
              <a:ea typeface="+mj-ea"/>
            </a:endParaRPr>
          </a:p>
        </p:txBody>
      </p:sp>
      <p:grpSp>
        <p:nvGrpSpPr>
          <p:cNvPr id="30" name="组合 29"/>
          <p:cNvGrpSpPr/>
          <p:nvPr>
            <p:custDataLst>
              <p:tags r:id="rId9"/>
            </p:custDataLst>
          </p:nvPr>
        </p:nvGrpSpPr>
        <p:grpSpPr>
          <a:xfrm>
            <a:off x="3602090" y="2539263"/>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TextBox 2"/>
            <p:cNvSpPr txBox="1"/>
            <p:nvPr>
              <p:custDataLst>
                <p:tags r:id="rId12"/>
              </p:custDataLst>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3.5</a:t>
            </a:r>
            <a:endParaRPr lang="en-US" altLang="zh-CN" sz="1600" spc="300" dirty="0">
              <a:solidFill>
                <a:schemeClr val="accent2">
                  <a:lumMod val="75000"/>
                </a:schemeClr>
              </a:solidFill>
              <a:latin typeface="+mj-ea"/>
              <a:ea typeface="+mj-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墙厚</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49675"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识别规则</a:t>
            </a:r>
            <a:endPar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方法一：正对长度</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筛选墙层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PolyLine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按照倾角筛选平行线段到不同平行线集合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平行线集合中按照是否共线分层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统计每个平行线集合中相邻层距离和正对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长度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取正对长度最大的距离作为墙厚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方法二：</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依照轴线</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墙体线条大多分布在轴线两侧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筛选轴线、墙层线形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将墙层线条分到平行线集合并依照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共线分层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轴线相邻平行层统计距离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和正对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取正对长度最大的距离作为墙厚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缺陷：轴线的命名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构造不够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专利：CAD户型图墙厚自动识别方法及系统	2018.1	躺平设计家</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2"/>
            </p:custDataLst>
          </p:nvPr>
        </p:nvPicPr>
        <p:blipFill>
          <a:blip r:embed="rId3"/>
          <a:stretch>
            <a:fillRect/>
          </a:stretch>
        </p:blipFill>
        <p:spPr>
          <a:xfrm>
            <a:off x="4838065" y="645160"/>
            <a:ext cx="2651125" cy="205168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838065" y="2828290"/>
            <a:ext cx="2651125" cy="2026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房间区域检测系统集成</a:t>
            </a:r>
            <a:endParaRPr lang="zh-CN" altLang="en-US" sz="2000" dirty="0" smtClean="0">
              <a:solidFill>
                <a:schemeClr val="tx1"/>
              </a:solidFill>
              <a:latin typeface="+mj-ea"/>
              <a:ea typeface="+mj-ea"/>
              <a:sym typeface="+mn-ea"/>
            </a:endParaRPr>
          </a:p>
        </p:txBody>
      </p:sp>
      <p:sp>
        <p:nvSpPr>
          <p:cNvPr id="2" name="文本框 1"/>
          <p:cNvSpPr txBox="1"/>
          <p:nvPr>
            <p:custDataLst>
              <p:tags r:id="rId1"/>
            </p:custDataLst>
          </p:nvPr>
        </p:nvSpPr>
        <p:spPr>
          <a:xfrm>
            <a:off x="492760" y="636905"/>
            <a:ext cx="3824605" cy="283273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前端动态</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表头</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通过用户当前选中的任务类型动态绑定表头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周长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4317365" y="708660"/>
            <a:ext cx="4344035" cy="1791970"/>
          </a:xfrm>
          <a:prstGeom prst="rect">
            <a:avLst/>
          </a:prstGeom>
        </p:spPr>
      </p:pic>
      <p:pic>
        <p:nvPicPr>
          <p:cNvPr id="3" name="图片 2"/>
          <p:cNvPicPr>
            <a:picLocks noChangeAspect="1"/>
          </p:cNvPicPr>
          <p:nvPr/>
        </p:nvPicPr>
        <p:blipFill>
          <a:blip r:embed="rId3"/>
          <a:stretch>
            <a:fillRect/>
          </a:stretch>
        </p:blipFill>
        <p:spPr>
          <a:xfrm>
            <a:off x="586740" y="1308100"/>
            <a:ext cx="2820670" cy="1371600"/>
          </a:xfrm>
          <a:prstGeom prst="rect">
            <a:avLst/>
          </a:prstGeom>
        </p:spPr>
      </p:pic>
      <p:pic>
        <p:nvPicPr>
          <p:cNvPr id="4" name="图片 3"/>
          <p:cNvPicPr>
            <a:picLocks noChangeAspect="1"/>
          </p:cNvPicPr>
          <p:nvPr/>
        </p:nvPicPr>
        <p:blipFill>
          <a:blip r:embed="rId4"/>
          <a:stretch>
            <a:fillRect/>
          </a:stretch>
        </p:blipFill>
        <p:spPr>
          <a:xfrm>
            <a:off x="7406005" y="2500630"/>
            <a:ext cx="1192530" cy="2418715"/>
          </a:xfrm>
          <a:prstGeom prst="rect">
            <a:avLst/>
          </a:prstGeom>
        </p:spPr>
      </p:pic>
      <p:pic>
        <p:nvPicPr>
          <p:cNvPr id="6" name="图片 5"/>
          <p:cNvPicPr>
            <a:picLocks noChangeAspect="1"/>
          </p:cNvPicPr>
          <p:nvPr/>
        </p:nvPicPr>
        <p:blipFill>
          <a:blip r:embed="rId5"/>
          <a:stretch>
            <a:fillRect/>
          </a:stretch>
        </p:blipFill>
        <p:spPr>
          <a:xfrm>
            <a:off x="5544185" y="3046730"/>
            <a:ext cx="1760855" cy="1243330"/>
          </a:xfrm>
          <a:prstGeom prst="rect">
            <a:avLst/>
          </a:prstGeom>
        </p:spPr>
      </p:pic>
      <p:sp>
        <p:nvSpPr>
          <p:cNvPr id="7" name="文本框 6"/>
          <p:cNvSpPr txBox="1"/>
          <p:nvPr/>
        </p:nvSpPr>
        <p:spPr>
          <a:xfrm>
            <a:off x="5478145" y="2693670"/>
            <a:ext cx="3048000" cy="306705"/>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结果暂存</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6"/>
          <a:stretch>
            <a:fillRect/>
          </a:stretch>
        </p:blipFill>
        <p:spPr>
          <a:xfrm>
            <a:off x="164465" y="2720975"/>
            <a:ext cx="5149215" cy="2136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查找环路</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213735" cy="4144645"/>
          </a:xfrm>
          <a:prstGeom prst="rect">
            <a:avLst/>
          </a:prstGeom>
          <a:noFill/>
        </p:spPr>
        <p:txBody>
          <a:bodyPr wrap="square" rtlCol="0">
            <a:noAutofit/>
          </a:bodyPr>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区域选定</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找出依照之前的非</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分割法对模型层图元分区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简略统计墙、门、窗图元数量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确定最有可能找环并分割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找环算法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深度优先搜索找环算法（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缺陷：每个结点只遍历一次，无法解析复杂结构环，还需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直接在图像中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轮廓查找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环路筛选</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面积、墙宽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问题和缺陷</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很难筛选到真正的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需要排除块干扰情况，并解析块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内部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图元之间不连续线条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plan_1_area"/>
          <p:cNvPicPr>
            <a:picLocks noChangeAspect="1"/>
          </p:cNvPicPr>
          <p:nvPr/>
        </p:nvPicPr>
        <p:blipFill>
          <a:blip r:embed="rId2"/>
          <a:stretch>
            <a:fillRect/>
          </a:stretch>
        </p:blipFill>
        <p:spPr>
          <a:xfrm>
            <a:off x="3731895" y="691515"/>
            <a:ext cx="2446655" cy="168211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3711575" y="2508250"/>
            <a:ext cx="2425700" cy="166687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6214745" y="691515"/>
            <a:ext cx="2380615" cy="168275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6214745" y="2455545"/>
            <a:ext cx="1410970" cy="991235"/>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7702550" y="2455545"/>
            <a:ext cx="739775" cy="1044575"/>
          </a:xfrm>
          <a:prstGeom prst="rect">
            <a:avLst/>
          </a:prstGeom>
        </p:spPr>
      </p:pic>
      <p:pic>
        <p:nvPicPr>
          <p:cNvPr id="10" name="图片 9"/>
          <p:cNvPicPr>
            <a:picLocks noChangeAspect="1"/>
          </p:cNvPicPr>
          <p:nvPr>
            <p:custDataLst>
              <p:tags r:id="rId11"/>
            </p:custDataLst>
          </p:nvPr>
        </p:nvPicPr>
        <p:blipFill>
          <a:blip r:embed="rId12"/>
          <a:stretch>
            <a:fillRect/>
          </a:stretch>
        </p:blipFill>
        <p:spPr>
          <a:xfrm>
            <a:off x="6214745" y="4345305"/>
            <a:ext cx="1166495" cy="532765"/>
          </a:xfrm>
          <a:prstGeom prst="rect">
            <a:avLst/>
          </a:prstGeom>
        </p:spPr>
      </p:pic>
      <p:pic>
        <p:nvPicPr>
          <p:cNvPr id="11" name="图片 10"/>
          <p:cNvPicPr>
            <a:picLocks noChangeAspect="1"/>
          </p:cNvPicPr>
          <p:nvPr>
            <p:custDataLst>
              <p:tags r:id="rId13"/>
            </p:custDataLst>
          </p:nvPr>
        </p:nvPicPr>
        <p:blipFill>
          <a:blip r:embed="rId14"/>
          <a:stretch>
            <a:fillRect/>
          </a:stretch>
        </p:blipFill>
        <p:spPr>
          <a:xfrm>
            <a:off x="6214745" y="3456940"/>
            <a:ext cx="1416685" cy="807085"/>
          </a:xfrm>
          <a:prstGeom prst="rect">
            <a:avLst/>
          </a:prstGeom>
        </p:spPr>
      </p:pic>
      <p:pic>
        <p:nvPicPr>
          <p:cNvPr id="12" name="图片 11"/>
          <p:cNvPicPr>
            <a:picLocks noChangeAspect="1"/>
          </p:cNvPicPr>
          <p:nvPr>
            <p:custDataLst>
              <p:tags r:id="rId15"/>
            </p:custDataLst>
          </p:nvPr>
        </p:nvPicPr>
        <p:blipFill>
          <a:blip r:embed="rId16"/>
          <a:stretch>
            <a:fillRect/>
          </a:stretch>
        </p:blipFill>
        <p:spPr>
          <a:xfrm>
            <a:off x="7708900" y="3581400"/>
            <a:ext cx="726440" cy="1268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253490" y="106045"/>
            <a:ext cx="6476365" cy="4930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系统框架</a:t>
            </a:r>
            <a:r>
              <a:rPr lang="zh-CN" altLang="en-US" dirty="0">
                <a:solidFill>
                  <a:schemeClr val="accent2">
                    <a:lumMod val="75000"/>
                  </a:schemeClr>
                </a:solidFill>
                <a:latin typeface="+mj-ea"/>
                <a:ea typeface="+mj-ea"/>
              </a:rPr>
              <a:t>规划</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custDataLst>
              <p:tags r:id="rId8"/>
            </p:custDataLst>
          </p:nvPr>
        </p:nvSpPr>
        <p:spPr>
          <a:xfrm>
            <a:off x="4264660" y="2601595"/>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功能</a:t>
            </a:r>
            <a:r>
              <a:rPr lang="zh-CN" altLang="en-US" dirty="0">
                <a:solidFill>
                  <a:schemeClr val="accent2">
                    <a:lumMod val="75000"/>
                  </a:schemeClr>
                </a:solidFill>
                <a:latin typeface="+mj-ea"/>
                <a:ea typeface="+mj-ea"/>
              </a:rPr>
              <a:t>演示</a:t>
            </a:r>
            <a:endParaRPr lang="zh-CN" altLang="en-US" dirty="0">
              <a:solidFill>
                <a:schemeClr val="accent2">
                  <a:lumMod val="75000"/>
                </a:schemeClr>
              </a:solidFill>
              <a:latin typeface="+mj-ea"/>
              <a:ea typeface="+mj-ea"/>
            </a:endParaRPr>
          </a:p>
        </p:txBody>
      </p:sp>
      <p:grpSp>
        <p:nvGrpSpPr>
          <p:cNvPr id="30" name="组合 29"/>
          <p:cNvGrpSpPr/>
          <p:nvPr>
            <p:custDataLst>
              <p:tags r:id="rId9"/>
            </p:custDataLst>
          </p:nvPr>
        </p:nvGrpSpPr>
        <p:grpSpPr>
          <a:xfrm>
            <a:off x="3602090" y="2539263"/>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TextBox 2"/>
            <p:cNvSpPr txBox="1"/>
            <p:nvPr>
              <p:custDataLst>
                <p:tags r:id="rId12"/>
              </p:custDataLst>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2.5</a:t>
            </a:r>
            <a:endParaRPr lang="en-US" altLang="zh-CN" sz="1600" spc="300" dirty="0">
              <a:solidFill>
                <a:schemeClr val="accent2">
                  <a:lumMod val="75000"/>
                </a:schemeClr>
              </a:solidFill>
              <a:latin typeface="+mj-ea"/>
              <a:ea typeface="+mj-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系统框架</a:t>
            </a:r>
            <a:r>
              <a:rPr lang="zh-CN" altLang="en-US" sz="2000" dirty="0" smtClean="0">
                <a:solidFill>
                  <a:schemeClr val="tx1">
                    <a:lumMod val="65000"/>
                    <a:lumOff val="35000"/>
                  </a:schemeClr>
                </a:solidFill>
                <a:latin typeface="+mj-ea"/>
                <a:ea typeface="+mj-ea"/>
                <a:sym typeface="+mn-ea"/>
              </a:rPr>
              <a:t>规划</a:t>
            </a:r>
            <a:endParaRPr lang="zh-CN" altLang="en-US" sz="2000" dirty="0" smtClean="0">
              <a:solidFill>
                <a:schemeClr val="tx1">
                  <a:lumMod val="65000"/>
                  <a:lumOff val="35000"/>
                </a:schemeClr>
              </a:solidFill>
              <a:latin typeface="+mj-ea"/>
              <a:ea typeface="+mj-ea"/>
              <a:sym typeface="+mn-ea"/>
            </a:endParaRPr>
          </a:p>
        </p:txBody>
      </p:sp>
      <p:pic>
        <p:nvPicPr>
          <p:cNvPr id="4" name="图片 3" descr="CAD"/>
          <p:cNvPicPr>
            <a:picLocks noChangeAspect="1"/>
          </p:cNvPicPr>
          <p:nvPr/>
        </p:nvPicPr>
        <p:blipFill>
          <a:blip r:embed="rId1"/>
          <a:stretch>
            <a:fillRect/>
          </a:stretch>
        </p:blipFill>
        <p:spPr>
          <a:xfrm>
            <a:off x="673100" y="864235"/>
            <a:ext cx="7529830" cy="3618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功能演示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现有功能演示</a:t>
            </a:r>
            <a:endPar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 Framework 6.0</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图纸打印</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当前视口、全部</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比例尺</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文本、块</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法图元</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墙、门、</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抽象</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2974340" y="832485"/>
            <a:ext cx="5175885" cy="3478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规则法</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后续处理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匹配规则</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可以考虑加入几何</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筛选特性</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足够邻近</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并填充</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可连接区域，查看是否有器件再</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连接</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窗处理</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类型：多线、块、弧</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线（可</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记录开口朝向）</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Char char="l"/>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后续封闭区域计算方法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扫描线算法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离散化</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多边形裁剪算法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custDataLst>
              <p:tags r:id="rId2"/>
            </p:custDataLst>
          </p:nvPr>
        </p:nvPicPr>
        <p:blipFill>
          <a:blip r:embed="rId3"/>
          <a:stretch>
            <a:fillRect/>
          </a:stretch>
        </p:blipFill>
        <p:spPr>
          <a:xfrm>
            <a:off x="4184650" y="998220"/>
            <a:ext cx="4272915" cy="3270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452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闭合区域</a:t>
            </a:r>
            <a:r>
              <a:rPr lang="zh-CN" altLang="en-US" dirty="0">
                <a:solidFill>
                  <a:schemeClr val="accent2">
                    <a:lumMod val="75000"/>
                  </a:schemeClr>
                </a:solidFill>
                <a:latin typeface="+mj-ea"/>
                <a:ea typeface="+mj-ea"/>
              </a:rPr>
              <a:t>法</a:t>
            </a:r>
            <a:endParaRPr lang="zh-CN" altLang="en-US" dirty="0">
              <a:solidFill>
                <a:schemeClr val="accent2">
                  <a:lumMod val="75000"/>
                </a:schemeClr>
              </a:solidFill>
              <a:latin typeface="+mj-ea"/>
              <a:ea typeface="+mj-ea"/>
            </a:endParaRP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图像法</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1.29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326890" y="319151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深度学习</a:t>
            </a:r>
            <a:r>
              <a:rPr lang="zh-CN" altLang="en-US" dirty="0">
                <a:solidFill>
                  <a:schemeClr val="accent2">
                    <a:lumMod val="75000"/>
                  </a:schemeClr>
                </a:solidFill>
                <a:latin typeface="+mj-ea"/>
                <a:ea typeface="+mj-ea"/>
              </a:rPr>
              <a:t>调研</a:t>
            </a:r>
            <a:endParaRPr lang="zh-CN" altLang="en-US" dirty="0">
              <a:solidFill>
                <a:schemeClr val="accent2">
                  <a:lumMod val="75000"/>
                </a:schemeClr>
              </a:solidFill>
              <a:latin typeface="+mj-ea"/>
              <a:ea typeface="+mj-ea"/>
            </a:endParaRP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6"/>
              </p:custDataLst>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3</a:t>
              </a:r>
              <a:endParaRPr lang="en-US" altLang="zh-CN" dirty="0">
                <a:solidFill>
                  <a:schemeClr val="accent2">
                    <a:lumMod val="75000"/>
                  </a:schemeClr>
                </a:solidFill>
                <a:latin typeface="+mj-ea"/>
                <a:ea typeface="+mj-ea"/>
              </a:endParaRPr>
            </a:p>
          </p:txBody>
        </p:sp>
      </p:grpSp>
      <p:sp>
        <p:nvSpPr>
          <p:cNvPr id="2" name="TextBox 143"/>
          <p:cNvSpPr txBox="1"/>
          <p:nvPr>
            <p:custDataLst>
              <p:tags r:id="rId7"/>
            </p:custDataLst>
          </p:nvPr>
        </p:nvSpPr>
        <p:spPr>
          <a:xfrm>
            <a:off x="3746500" y="522605"/>
            <a:ext cx="2729230" cy="485775"/>
          </a:xfrm>
          <a:prstGeom prst="rect">
            <a:avLst/>
          </a:prstGeom>
          <a:noFill/>
        </p:spPr>
        <p:txBody>
          <a:bodyPr wrap="square" rtlCol="0">
            <a:noAutofit/>
          </a:bodyPr>
          <a:p>
            <a:r>
              <a:rPr lang="zh-CN" altLang="en-US" sz="2400" b="1" dirty="0">
                <a:solidFill>
                  <a:schemeClr val="accent2">
                    <a:lumMod val="75000"/>
                  </a:schemeClr>
                </a:solidFill>
                <a:latin typeface="+mj-ea"/>
                <a:ea typeface="+mj-ea"/>
              </a:rPr>
              <a:t>户型面积计算</a:t>
            </a:r>
            <a:endParaRPr lang="zh-CN" altLang="en-US" sz="2400" b="1"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户型面积</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闭合区域</a:t>
            </a:r>
            <a:r>
              <a:rPr lang="zh-CN" altLang="en-US" sz="2000" dirty="0" smtClean="0">
                <a:solidFill>
                  <a:schemeClr val="tx1">
                    <a:lumMod val="65000"/>
                    <a:lumOff val="35000"/>
                  </a:schemeClr>
                </a:solidFill>
                <a:latin typeface="+mj-ea"/>
                <a:ea typeface="+mj-ea"/>
                <a:sym typeface="+mn-ea"/>
              </a:rPr>
              <a:t>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闭合区域</a:t>
            </a:r>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法</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户型面积相关图元筛选</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位置连线</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打擂寻找并存储边框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边框面积计算</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多边形面积扫描算法</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暂时只能计算整体面积，还未找到</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户型细分的</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墙层连线不够</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受到墙外</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图元干扰</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后续目标：</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抽象整合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指定精细规则连线门窗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尝试查找封闭区域，户型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651375" y="645160"/>
            <a:ext cx="2551430" cy="217360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582160" y="2998470"/>
            <a:ext cx="2689860" cy="1850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50952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户型面积</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图像</a:t>
            </a:r>
            <a:r>
              <a:rPr lang="zh-CN" altLang="en-US" sz="2000" dirty="0" smtClean="0">
                <a:solidFill>
                  <a:schemeClr val="tx1">
                    <a:lumMod val="65000"/>
                    <a:lumOff val="35000"/>
                  </a:schemeClr>
                </a:solidFill>
                <a:latin typeface="+mj-ea"/>
                <a:ea typeface="+mj-ea"/>
                <a:sym typeface="+mn-ea"/>
              </a:rPr>
              <a:t>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图像法</a:t>
            </a:r>
            <a:endPar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寻找</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比例尺</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块属性，正则匹配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建立图像到模型层</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坐标映射</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打印方式：居中填满图纸打印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以中心点建立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坐标系，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对照宽高比，确认横向填满或纵向填满，得到图纸层与图像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根据视口比例，映射到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学姐图像法处理</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去除边框、色值检测、漫水填充查找主体轮廓、拐点检测并连接、解析各联通区域</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误差较大，可能需要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后续精细调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descr="close_area_num"/>
          <p:cNvPicPr>
            <a:picLocks noChangeAspect="1"/>
          </p:cNvPicPr>
          <p:nvPr/>
        </p:nvPicPr>
        <p:blipFill>
          <a:blip r:embed="rId2"/>
          <a:stretch>
            <a:fillRect/>
          </a:stretch>
        </p:blipFill>
        <p:spPr>
          <a:xfrm>
            <a:off x="6527165" y="710565"/>
            <a:ext cx="2012950" cy="2140585"/>
          </a:xfrm>
          <a:prstGeom prst="rect">
            <a:avLst/>
          </a:prstGeom>
        </p:spPr>
      </p:pic>
      <p:pic>
        <p:nvPicPr>
          <p:cNvPr id="12" name="图片 11" descr="255,255,255"/>
          <p:cNvPicPr>
            <a:picLocks noChangeAspect="1"/>
          </p:cNvPicPr>
          <p:nvPr/>
        </p:nvPicPr>
        <p:blipFill>
          <a:blip r:embed="rId3"/>
          <a:stretch>
            <a:fillRect/>
          </a:stretch>
        </p:blipFill>
        <p:spPr>
          <a:xfrm>
            <a:off x="4378325" y="710565"/>
            <a:ext cx="2019300" cy="2148205"/>
          </a:xfrm>
          <a:prstGeom prst="rect">
            <a:avLst/>
          </a:prstGeom>
        </p:spPr>
      </p:pic>
      <p:pic>
        <p:nvPicPr>
          <p:cNvPr id="13" name="图片 12" descr="close_area_num"/>
          <p:cNvPicPr>
            <a:picLocks noChangeAspect="1"/>
          </p:cNvPicPr>
          <p:nvPr/>
        </p:nvPicPr>
        <p:blipFill>
          <a:blip r:embed="rId4"/>
          <a:stretch>
            <a:fillRect/>
          </a:stretch>
        </p:blipFill>
        <p:spPr>
          <a:xfrm>
            <a:off x="6577330" y="3044190"/>
            <a:ext cx="2034540" cy="1737995"/>
          </a:xfrm>
          <a:prstGeom prst="rect">
            <a:avLst/>
          </a:prstGeom>
        </p:spPr>
      </p:pic>
      <p:pic>
        <p:nvPicPr>
          <p:cNvPr id="15" name="图片 14" descr="255,255,255"/>
          <p:cNvPicPr>
            <a:picLocks noChangeAspect="1"/>
          </p:cNvPicPr>
          <p:nvPr/>
        </p:nvPicPr>
        <p:blipFill>
          <a:blip r:embed="rId5"/>
          <a:stretch>
            <a:fillRect/>
          </a:stretch>
        </p:blipFill>
        <p:spPr>
          <a:xfrm>
            <a:off x="4378325" y="3044190"/>
            <a:ext cx="2043430" cy="1745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户型面积</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深度学习</a:t>
            </a:r>
            <a:r>
              <a:rPr lang="zh-CN" altLang="en-US" sz="2000" dirty="0" smtClean="0">
                <a:solidFill>
                  <a:schemeClr val="tx1">
                    <a:lumMod val="65000"/>
                    <a:lumOff val="35000"/>
                  </a:schemeClr>
                </a:solidFill>
                <a:latin typeface="+mj-ea"/>
                <a:ea typeface="+mj-ea"/>
                <a:sym typeface="+mn-ea"/>
              </a:rPr>
              <a:t>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深度学习方法调研</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SESYD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CVC-FP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RPLAN……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迁移学习，弥补数据集风格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gap</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 Floor Plan Recognition Using a Multi-Task Network with Room-Boundary-Guided Attention        ICCV2017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基于边界引导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注意力的多任务网络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使用两个独立的VGG解码器执行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两个任务。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custDataLst>
              <p:tags r:id="rId2"/>
            </p:custDataLst>
          </p:nvPr>
        </p:nvPicPr>
        <p:blipFill>
          <a:blip r:embed="rId3"/>
          <a:stretch>
            <a:fillRect/>
          </a:stretch>
        </p:blipFill>
        <p:spPr>
          <a:xfrm>
            <a:off x="4225925" y="740410"/>
            <a:ext cx="3951605" cy="282892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52780" y="3086100"/>
            <a:ext cx="3123565" cy="1989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待集成</a:t>
            </a:r>
            <a:r>
              <a:rPr lang="zh-CN" altLang="en-US" sz="2000" dirty="0" smtClean="0">
                <a:solidFill>
                  <a:schemeClr val="tx1">
                    <a:lumMod val="65000"/>
                    <a:lumOff val="35000"/>
                  </a:schemeClr>
                </a:solidFill>
                <a:latin typeface="+mj-ea"/>
                <a:ea typeface="+mj-ea"/>
                <a:sym typeface="+mn-ea"/>
              </a:rPr>
              <a:t>的客厅分区</a:t>
            </a:r>
            <a:r>
              <a:rPr lang="zh-CN" altLang="en-US" sz="2000" dirty="0" smtClean="0">
                <a:solidFill>
                  <a:schemeClr val="tx1">
                    <a:lumMod val="65000"/>
                    <a:lumOff val="35000"/>
                  </a:schemeClr>
                </a:solidFill>
                <a:latin typeface="+mj-ea"/>
                <a:ea typeface="+mj-ea"/>
                <a:sym typeface="+mn-ea"/>
              </a:rPr>
              <a:t>方法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包含餐厅、玄关、走廊子区域，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缺少实体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不同图纸标签类型不稳定（有的只有客厅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Voronoi图（标签最近</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邻域）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将标签点作为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区域内点到该区域生成点的距离，小于到其它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生成点的距离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划分边界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不准确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多边形轮廓连续三点计算叉积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，查找大于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内角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设定延申阈值，沿着一条邻边延申切割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候选区域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标签坐标与候选区域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先使用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划分，如果不行再使用标签最近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5372735" y="696595"/>
            <a:ext cx="2863850" cy="2061845"/>
          </a:xfrm>
          <a:prstGeom prst="rect">
            <a:avLst/>
          </a:prstGeom>
        </p:spPr>
      </p:pic>
      <p:pic>
        <p:nvPicPr>
          <p:cNvPr id="6" name="图片 5"/>
          <p:cNvPicPr>
            <a:picLocks noChangeAspect="1"/>
          </p:cNvPicPr>
          <p:nvPr/>
        </p:nvPicPr>
        <p:blipFill>
          <a:blip r:embed="rId3"/>
          <a:stretch>
            <a:fillRect/>
          </a:stretch>
        </p:blipFill>
        <p:spPr>
          <a:xfrm>
            <a:off x="4434205" y="2842895"/>
            <a:ext cx="1800225" cy="2197735"/>
          </a:xfrm>
          <a:prstGeom prst="rect">
            <a:avLst/>
          </a:prstGeom>
        </p:spPr>
      </p:pic>
      <p:pic>
        <p:nvPicPr>
          <p:cNvPr id="7" name="图片 6"/>
          <p:cNvPicPr>
            <a:picLocks noChangeAspect="1"/>
          </p:cNvPicPr>
          <p:nvPr/>
        </p:nvPicPr>
        <p:blipFill>
          <a:blip r:embed="rId4"/>
          <a:stretch>
            <a:fillRect/>
          </a:stretch>
        </p:blipFill>
        <p:spPr>
          <a:xfrm>
            <a:off x="6410325" y="2954020"/>
            <a:ext cx="2282825" cy="1737360"/>
          </a:xfrm>
          <a:prstGeom prst="rect">
            <a:avLst/>
          </a:prstGeom>
        </p:spPr>
      </p:pic>
      <p:pic>
        <p:nvPicPr>
          <p:cNvPr id="430" name="图片 1"/>
          <p:cNvPicPr>
            <a:picLocks noChangeAspect="1"/>
          </p:cNvPicPr>
          <p:nvPr/>
        </p:nvPicPr>
        <p:blipFill>
          <a:blip r:embed="rId5"/>
          <a:stretch>
            <a:fillRect/>
          </a:stretch>
        </p:blipFill>
        <p:spPr>
          <a:xfrm>
            <a:off x="492760" y="3980180"/>
            <a:ext cx="3689350" cy="5626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户型面积</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深度学习</a:t>
            </a:r>
            <a:r>
              <a:rPr lang="zh-CN" altLang="en-US" sz="2000" dirty="0" smtClean="0">
                <a:solidFill>
                  <a:schemeClr val="tx1">
                    <a:lumMod val="65000"/>
                    <a:lumOff val="35000"/>
                  </a:schemeClr>
                </a:solidFill>
                <a:latin typeface="+mj-ea"/>
                <a:ea typeface="+mj-ea"/>
                <a:sym typeface="+mn-ea"/>
              </a:rPr>
              <a:t>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深度学习方法调研</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Floor-Plan-Detection</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超分辨率处理、多任务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模型，墙壁连接点、图标角和开放端点作为兴趣点，启发式推断可能出现元素的位置和尺寸，获取房间、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 To Blender</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基于图形学解析，将平面户型图转换为blender3D模型</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，给出图形学检测参考：拐点检测、墙体检测、户型检测、基于模板匹配的门窗检测</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5284470" y="636905"/>
            <a:ext cx="3084195" cy="163512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5284470" y="2384425"/>
            <a:ext cx="2815590" cy="244856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645795" y="2004695"/>
            <a:ext cx="2984500" cy="1551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452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批量</a:t>
            </a:r>
            <a:r>
              <a:rPr lang="zh-CN" altLang="en-US" dirty="0">
                <a:solidFill>
                  <a:schemeClr val="accent2">
                    <a:lumMod val="75000"/>
                  </a:schemeClr>
                </a:solidFill>
                <a:latin typeface="+mj-ea"/>
                <a:ea typeface="+mj-ea"/>
              </a:rPr>
              <a:t>图纸打印</a:t>
            </a:r>
            <a:endParaRPr lang="zh-CN" altLang="en-US" dirty="0">
              <a:solidFill>
                <a:schemeClr val="accent2">
                  <a:lumMod val="75000"/>
                </a:schemeClr>
              </a:solidFill>
              <a:latin typeface="+mj-ea"/>
              <a:ea typeface="+mj-ea"/>
            </a:endParaRP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图层统计</a:t>
            </a:r>
            <a:r>
              <a:rPr lang="zh-CN" altLang="en-US" dirty="0">
                <a:solidFill>
                  <a:schemeClr val="accent2">
                    <a:lumMod val="75000"/>
                  </a:schemeClr>
                </a:solidFill>
                <a:latin typeface="+mj-ea"/>
                <a:ea typeface="+mj-ea"/>
              </a:rPr>
              <a:t>分类</a:t>
            </a:r>
            <a:endParaRPr lang="zh-CN" altLang="en-US" dirty="0">
              <a:solidFill>
                <a:schemeClr val="accent2">
                  <a:lumMod val="75000"/>
                </a:schemeClr>
              </a:solidFill>
              <a:latin typeface="+mj-ea"/>
              <a:ea typeface="+mj-ea"/>
            </a:endParaRP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326890" y="319151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分层</a:t>
            </a:r>
            <a:r>
              <a:rPr lang="zh-CN" altLang="en-US" dirty="0">
                <a:solidFill>
                  <a:schemeClr val="accent2">
                    <a:lumMod val="75000"/>
                  </a:schemeClr>
                </a:solidFill>
                <a:latin typeface="+mj-ea"/>
                <a:ea typeface="+mj-ea"/>
              </a:rPr>
              <a:t>算法调研</a:t>
            </a:r>
            <a:endParaRPr lang="zh-CN" altLang="en-US" dirty="0">
              <a:solidFill>
                <a:schemeClr val="accent2">
                  <a:lumMod val="75000"/>
                </a:schemeClr>
              </a:solidFill>
              <a:latin typeface="+mj-ea"/>
              <a:ea typeface="+mj-ea"/>
            </a:endParaRP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6"/>
              </p:custDataLst>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3</a:t>
              </a:r>
              <a:endParaRPr lang="en-US" altLang="zh-CN" dirty="0">
                <a:solidFill>
                  <a:schemeClr val="accent2">
                    <a:lumMod val="75000"/>
                  </a:schemeClr>
                </a:solidFill>
                <a:latin typeface="+mj-ea"/>
                <a:ea typeface="+mj-ea"/>
              </a:endParaRPr>
            </a:p>
          </p:txBody>
        </p:sp>
      </p:gr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批量图纸打印</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a:t>
            </a:r>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分层图纸打印</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批量打开图纸文件</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原本框架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ActiveX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不够稳定，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经常出现应用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卡死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迁移到了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Managed .Net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遍历层次集合并设置指定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层可见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交叉图元融合分割，分割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规范命名并逐个打印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部分格式图纸的</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兼容性</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图元分布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打印时部分层固定只读</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3" name="圆角矩形 2"/>
          <p:cNvSpPr/>
          <p:nvPr/>
        </p:nvSpPr>
        <p:spPr>
          <a:xfrm>
            <a:off x="4164330" y="774065"/>
            <a:ext cx="946785" cy="370840"/>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图纸文件</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圆角矩形 5"/>
          <p:cNvSpPr/>
          <p:nvPr>
            <p:custDataLst>
              <p:tags r:id="rId2"/>
            </p:custDataLst>
          </p:nvPr>
        </p:nvSpPr>
        <p:spPr>
          <a:xfrm>
            <a:off x="4164330" y="1379855"/>
            <a:ext cx="946785" cy="35750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层集合</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圆角矩形 6"/>
          <p:cNvSpPr/>
          <p:nvPr>
            <p:custDataLst>
              <p:tags r:id="rId3"/>
            </p:custDataLst>
          </p:nvPr>
        </p:nvSpPr>
        <p:spPr>
          <a:xfrm>
            <a:off x="4164330" y="1958975"/>
            <a:ext cx="992505" cy="358140"/>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指定层</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可见</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圆角矩形 8"/>
          <p:cNvSpPr/>
          <p:nvPr>
            <p:custDataLst>
              <p:tags r:id="rId4"/>
            </p:custDataLst>
          </p:nvPr>
        </p:nvSpPr>
        <p:spPr>
          <a:xfrm>
            <a:off x="4191000" y="3127375"/>
            <a:ext cx="992505" cy="3549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逐个打印</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圆角矩形 9"/>
          <p:cNvSpPr/>
          <p:nvPr>
            <p:custDataLst>
              <p:tags r:id="rId5"/>
            </p:custDataLst>
          </p:nvPr>
        </p:nvSpPr>
        <p:spPr>
          <a:xfrm>
            <a:off x="4191000" y="2541905"/>
            <a:ext cx="992505" cy="36131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分割打印</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区</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a:stretch>
            <a:fillRect/>
          </a:stretch>
        </p:blipFill>
        <p:spPr>
          <a:xfrm>
            <a:off x="5471795" y="778510"/>
            <a:ext cx="1497330" cy="1192530"/>
          </a:xfrm>
          <a:prstGeom prst="rect">
            <a:avLst/>
          </a:prstGeom>
        </p:spPr>
      </p:pic>
      <p:pic>
        <p:nvPicPr>
          <p:cNvPr id="12" name="图片 11"/>
          <p:cNvPicPr>
            <a:picLocks noChangeAspect="1"/>
          </p:cNvPicPr>
          <p:nvPr>
            <p:custDataLst>
              <p:tags r:id="rId7"/>
            </p:custDataLst>
          </p:nvPr>
        </p:nvPicPr>
        <p:blipFill>
          <a:blip r:embed="rId8"/>
          <a:stretch>
            <a:fillRect/>
          </a:stretch>
        </p:blipFill>
        <p:spPr>
          <a:xfrm>
            <a:off x="5471795" y="2148840"/>
            <a:ext cx="1481455" cy="1146810"/>
          </a:xfrm>
          <a:prstGeom prst="rect">
            <a:avLst/>
          </a:prstGeom>
        </p:spPr>
      </p:pic>
      <p:pic>
        <p:nvPicPr>
          <p:cNvPr id="13" name="图片 12"/>
          <p:cNvPicPr>
            <a:picLocks noChangeAspect="1"/>
          </p:cNvPicPr>
          <p:nvPr>
            <p:custDataLst>
              <p:tags r:id="rId9"/>
            </p:custDataLst>
          </p:nvPr>
        </p:nvPicPr>
        <p:blipFill>
          <a:blip r:embed="rId10"/>
          <a:stretch>
            <a:fillRect/>
          </a:stretch>
        </p:blipFill>
        <p:spPr>
          <a:xfrm>
            <a:off x="7079615" y="778510"/>
            <a:ext cx="1499235" cy="1188720"/>
          </a:xfrm>
          <a:prstGeom prst="rect">
            <a:avLst/>
          </a:prstGeom>
        </p:spPr>
      </p:pic>
      <p:pic>
        <p:nvPicPr>
          <p:cNvPr id="14" name="图片 13"/>
          <p:cNvPicPr>
            <a:picLocks noChangeAspect="1"/>
          </p:cNvPicPr>
          <p:nvPr>
            <p:custDataLst>
              <p:tags r:id="rId11"/>
            </p:custDataLst>
          </p:nvPr>
        </p:nvPicPr>
        <p:blipFill>
          <a:blip r:embed="rId12"/>
          <a:stretch>
            <a:fillRect/>
          </a:stretch>
        </p:blipFill>
        <p:spPr>
          <a:xfrm>
            <a:off x="7079615" y="2148840"/>
            <a:ext cx="1499235" cy="1223010"/>
          </a:xfrm>
          <a:prstGeom prst="rect">
            <a:avLst/>
          </a:prstGeom>
        </p:spPr>
      </p:pic>
      <p:pic>
        <p:nvPicPr>
          <p:cNvPr id="15" name="图片 14"/>
          <p:cNvPicPr>
            <a:picLocks noChangeAspect="1"/>
          </p:cNvPicPr>
          <p:nvPr>
            <p:custDataLst>
              <p:tags r:id="rId13"/>
            </p:custDataLst>
          </p:nvPr>
        </p:nvPicPr>
        <p:blipFill>
          <a:blip r:embed="rId14"/>
          <a:stretch>
            <a:fillRect/>
          </a:stretch>
        </p:blipFill>
        <p:spPr>
          <a:xfrm>
            <a:off x="5471795" y="3582670"/>
            <a:ext cx="1494790" cy="1207135"/>
          </a:xfrm>
          <a:prstGeom prst="rect">
            <a:avLst/>
          </a:prstGeom>
        </p:spPr>
      </p:pic>
      <p:sp>
        <p:nvSpPr>
          <p:cNvPr id="16" name="文本框 15"/>
          <p:cNvSpPr txBox="1"/>
          <p:nvPr/>
        </p:nvSpPr>
        <p:spPr>
          <a:xfrm>
            <a:off x="5822315" y="1903730"/>
            <a:ext cx="857885" cy="245110"/>
          </a:xfrm>
          <a:prstGeom prst="rect">
            <a:avLst/>
          </a:prstGeom>
          <a:noFill/>
        </p:spPr>
        <p:txBody>
          <a:bodyPr wrap="square" rtlCol="0">
            <a:spAutoFit/>
          </a:bodyPr>
          <a:p>
            <a:r>
              <a:rPr lang="en-US" altLang="zh-CN" sz="1000" b="1"/>
              <a:t>WALL</a:t>
            </a:r>
            <a:endParaRPr lang="en-US" altLang="zh-CN" sz="1000" b="1"/>
          </a:p>
        </p:txBody>
      </p:sp>
      <p:sp>
        <p:nvSpPr>
          <p:cNvPr id="17" name="文本框 16"/>
          <p:cNvSpPr txBox="1"/>
          <p:nvPr>
            <p:custDataLst>
              <p:tags r:id="rId15"/>
            </p:custDataLst>
          </p:nvPr>
        </p:nvSpPr>
        <p:spPr>
          <a:xfrm>
            <a:off x="7559040" y="1903730"/>
            <a:ext cx="857885" cy="245110"/>
          </a:xfrm>
          <a:prstGeom prst="rect">
            <a:avLst/>
          </a:prstGeom>
          <a:noFill/>
        </p:spPr>
        <p:txBody>
          <a:bodyPr wrap="square" rtlCol="0">
            <a:spAutoFit/>
          </a:bodyPr>
          <a:p>
            <a:r>
              <a:rPr lang="zh-CN" altLang="en-US" sz="1000" b="1"/>
              <a:t>家具</a:t>
            </a:r>
            <a:endParaRPr lang="zh-CN" altLang="en-US" sz="1000" b="1"/>
          </a:p>
        </p:txBody>
      </p:sp>
      <p:sp>
        <p:nvSpPr>
          <p:cNvPr id="18" name="文本框 17"/>
          <p:cNvSpPr txBox="1"/>
          <p:nvPr>
            <p:custDataLst>
              <p:tags r:id="rId16"/>
            </p:custDataLst>
          </p:nvPr>
        </p:nvSpPr>
        <p:spPr>
          <a:xfrm>
            <a:off x="5822315" y="3237230"/>
            <a:ext cx="857885" cy="245110"/>
          </a:xfrm>
          <a:prstGeom prst="rect">
            <a:avLst/>
          </a:prstGeom>
          <a:noFill/>
        </p:spPr>
        <p:txBody>
          <a:bodyPr wrap="square" rtlCol="0">
            <a:spAutoFit/>
          </a:bodyPr>
          <a:p>
            <a:r>
              <a:rPr lang="zh-CN" altLang="en-US" sz="1000" b="1"/>
              <a:t>图框</a:t>
            </a:r>
            <a:endParaRPr lang="zh-CN" altLang="en-US" sz="1000" b="1"/>
          </a:p>
        </p:txBody>
      </p:sp>
      <p:sp>
        <p:nvSpPr>
          <p:cNvPr id="19" name="文本框 18"/>
          <p:cNvSpPr txBox="1"/>
          <p:nvPr>
            <p:custDataLst>
              <p:tags r:id="rId17"/>
            </p:custDataLst>
          </p:nvPr>
        </p:nvSpPr>
        <p:spPr>
          <a:xfrm>
            <a:off x="7498080" y="3371850"/>
            <a:ext cx="857885" cy="245110"/>
          </a:xfrm>
          <a:prstGeom prst="rect">
            <a:avLst/>
          </a:prstGeom>
          <a:noFill/>
        </p:spPr>
        <p:txBody>
          <a:bodyPr wrap="square" rtlCol="0">
            <a:spAutoFit/>
          </a:bodyPr>
          <a:p>
            <a:r>
              <a:rPr lang="zh-CN" altLang="en-US" sz="1000" b="1"/>
              <a:t>天花看</a:t>
            </a:r>
            <a:r>
              <a:rPr lang="zh-CN" altLang="en-US" sz="1000" b="1"/>
              <a:t>线</a:t>
            </a:r>
            <a:endParaRPr lang="zh-CN" altLang="en-US" sz="1000" b="1"/>
          </a:p>
        </p:txBody>
      </p:sp>
      <p:sp>
        <p:nvSpPr>
          <p:cNvPr id="20" name="文本框 19"/>
          <p:cNvSpPr txBox="1"/>
          <p:nvPr>
            <p:custDataLst>
              <p:tags r:id="rId18"/>
            </p:custDataLst>
          </p:nvPr>
        </p:nvSpPr>
        <p:spPr>
          <a:xfrm>
            <a:off x="5822315" y="4748530"/>
            <a:ext cx="857885" cy="245110"/>
          </a:xfrm>
          <a:prstGeom prst="rect">
            <a:avLst/>
          </a:prstGeom>
          <a:noFill/>
        </p:spPr>
        <p:txBody>
          <a:bodyPr wrap="square" rtlCol="0">
            <a:spAutoFit/>
          </a:bodyPr>
          <a:p>
            <a:r>
              <a:rPr lang="zh-CN" altLang="en-US" sz="1000" b="1"/>
              <a:t>灯具</a:t>
            </a:r>
            <a:r>
              <a:rPr lang="zh-CN" altLang="en-US" sz="1000" b="1"/>
              <a:t>连线</a:t>
            </a:r>
            <a:endParaRPr lang="zh-CN" altLang="en-US" sz="1000" b="1"/>
          </a:p>
        </p:txBody>
      </p:sp>
      <p:pic>
        <p:nvPicPr>
          <p:cNvPr id="21" name="图片 20"/>
          <p:cNvPicPr>
            <a:picLocks noChangeAspect="1"/>
          </p:cNvPicPr>
          <p:nvPr>
            <p:custDataLst>
              <p:tags r:id="rId19"/>
            </p:custDataLst>
          </p:nvPr>
        </p:nvPicPr>
        <p:blipFill>
          <a:blip r:embed="rId20"/>
          <a:stretch>
            <a:fillRect/>
          </a:stretch>
        </p:blipFill>
        <p:spPr>
          <a:xfrm>
            <a:off x="7079615" y="3578860"/>
            <a:ext cx="1499235" cy="1009015"/>
          </a:xfrm>
          <a:prstGeom prst="rect">
            <a:avLst/>
          </a:prstGeom>
        </p:spPr>
      </p:pic>
      <p:sp>
        <p:nvSpPr>
          <p:cNvPr id="22" name="文本框 21"/>
          <p:cNvSpPr txBox="1"/>
          <p:nvPr>
            <p:custDataLst>
              <p:tags r:id="rId21"/>
            </p:custDataLst>
          </p:nvPr>
        </p:nvSpPr>
        <p:spPr>
          <a:xfrm>
            <a:off x="7559040" y="4587875"/>
            <a:ext cx="857885" cy="245110"/>
          </a:xfrm>
          <a:prstGeom prst="rect">
            <a:avLst/>
          </a:prstGeom>
          <a:noFill/>
        </p:spPr>
        <p:txBody>
          <a:bodyPr wrap="square" rtlCol="0">
            <a:spAutoFit/>
          </a:bodyPr>
          <a:p>
            <a:r>
              <a:rPr lang="zh-CN" altLang="en-US" sz="1000" b="1"/>
              <a:t>给</a:t>
            </a:r>
            <a:r>
              <a:rPr lang="zh-CN" altLang="en-US" sz="1000" b="1"/>
              <a:t>排水</a:t>
            </a:r>
            <a:endParaRPr lang="zh-CN" altLang="en-US" sz="10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图层统计</a:t>
            </a:r>
            <a:r>
              <a:rPr lang="zh-CN" altLang="en-US" sz="2000" dirty="0" smtClean="0">
                <a:solidFill>
                  <a:schemeClr val="tx1">
                    <a:lumMod val="65000"/>
                    <a:lumOff val="35000"/>
                  </a:schemeClr>
                </a:solidFill>
                <a:latin typeface="+mj-ea"/>
                <a:ea typeface="+mj-ea"/>
                <a:sym typeface="+mn-ea"/>
              </a:rPr>
              <a:t>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90245"/>
            <a:ext cx="408051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图层类型</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提取统计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22746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个图层信息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10476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个图层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命名：中英文、数字编号、建筑专用词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模型：图框、文字、轴线（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网）、盖章、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签名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维度：平面、立面、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剖面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器件：阳台、灯、门窗、洞口、空调、泵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场景：给水、排水、通讯、暖、消防、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照明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默认层、无意义名称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6099810" y="690245"/>
            <a:ext cx="2612390" cy="241998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447540" y="690245"/>
            <a:ext cx="1360805" cy="2464435"/>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4447540" y="3302635"/>
            <a:ext cx="2879725" cy="1603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分层算法</a:t>
            </a:r>
            <a:r>
              <a:rPr lang="zh-CN" altLang="en-US" sz="2000" dirty="0" smtClean="0">
                <a:solidFill>
                  <a:schemeClr val="tx1">
                    <a:lumMod val="65000"/>
                    <a:lumOff val="35000"/>
                  </a:schemeClr>
                </a:solidFill>
                <a:latin typeface="+mj-ea"/>
                <a:ea typeface="+mj-ea"/>
                <a:sym typeface="+mn-ea"/>
              </a:rPr>
              <a:t>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90245"/>
            <a:ext cx="417957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线条图像分类</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模型选择特点</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图像及背景相对自然场景简单，模型深度、复杂度要求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上下文依赖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相对较少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适应低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分辨率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着重模型几何形状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特征学习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颜色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区域卷积神经网络（R-CNN）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通过提出区域兴趣池化（ROI Pooling）等机制，能够更好地提取图形几何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形状特征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编码器-解码器结构有助于在不同层次上捕获几何特征，同时通过跳跃连接保留了更多的细节信息。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图卷积网络（GCN）</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专注于处理图结构数据，适用于具有明显拓扑结构的几何形状。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662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对象</a:t>
            </a:r>
            <a:r>
              <a:rPr lang="zh-CN" altLang="en-US" dirty="0">
                <a:solidFill>
                  <a:schemeClr val="accent2">
                    <a:lumMod val="75000"/>
                  </a:schemeClr>
                </a:solidFill>
                <a:latin typeface="+mj-ea"/>
                <a:ea typeface="+mj-ea"/>
              </a:rPr>
              <a:t>模型调研</a:t>
            </a:r>
            <a:endParaRPr lang="zh-CN" altLang="en-US" dirty="0">
              <a:solidFill>
                <a:schemeClr val="accent2">
                  <a:lumMod val="75000"/>
                </a:schemeClr>
              </a:solidFill>
              <a:latin typeface="+mj-ea"/>
              <a:ea typeface="+mj-ea"/>
            </a:endParaRP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图纸打印</a:t>
            </a:r>
            <a:endParaRPr lang="zh-CN" altLang="en-US" dirty="0">
              <a:solidFill>
                <a:schemeClr val="accent2">
                  <a:lumMod val="75000"/>
                </a:schemeClr>
              </a:solidFill>
              <a:latin typeface="+mj-ea"/>
              <a:ea typeface="+mj-ea"/>
            </a:endParaRP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333240" y="319151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墙</a:t>
            </a:r>
            <a:r>
              <a:rPr lang="zh-CN" altLang="en-US" dirty="0">
                <a:solidFill>
                  <a:schemeClr val="accent2">
                    <a:lumMod val="75000"/>
                  </a:schemeClr>
                </a:solidFill>
                <a:latin typeface="+mj-ea"/>
                <a:ea typeface="+mj-ea"/>
              </a:rPr>
              <a:t>面层</a:t>
            </a:r>
            <a:r>
              <a:rPr lang="zh-CN" altLang="en-US" dirty="0">
                <a:solidFill>
                  <a:schemeClr val="accent2">
                    <a:lumMod val="75000"/>
                  </a:schemeClr>
                </a:solidFill>
                <a:latin typeface="+mj-ea"/>
                <a:ea typeface="+mj-ea"/>
              </a:rPr>
              <a:t>筛选</a:t>
            </a:r>
            <a:endParaRPr lang="zh-CN" altLang="en-US" dirty="0">
              <a:solidFill>
                <a:schemeClr val="accent2">
                  <a:lumMod val="75000"/>
                </a:schemeClr>
              </a:solidFill>
              <a:latin typeface="+mj-ea"/>
              <a:ea typeface="+mj-ea"/>
            </a:endParaRP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6"/>
              </p:custDataLst>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106295" cy="398780"/>
          </a:xfrm>
          <a:prstGeom prst="rect">
            <a:avLst/>
          </a:prstGeom>
          <a:noFill/>
        </p:spPr>
        <p:txBody>
          <a:bodyPr wrap="none" rtlCol="0">
            <a:spAutoFit/>
          </a:bodyPr>
          <a:lstStyle/>
          <a:p>
            <a:pPr algn="l"/>
            <a:r>
              <a:rPr lang="en-US" altLang="zh-CN" sz="2000" dirty="0" smtClean="0">
                <a:solidFill>
                  <a:schemeClr val="tx1">
                    <a:lumMod val="65000"/>
                    <a:lumOff val="35000"/>
                  </a:schemeClr>
                </a:solidFill>
                <a:latin typeface="+mj-ea"/>
                <a:ea typeface="+mj-ea"/>
                <a:sym typeface="+mn-ea"/>
              </a:rPr>
              <a:t>ActiveX</a:t>
            </a:r>
            <a:r>
              <a:rPr lang="zh-CN" altLang="en-US" sz="2000" dirty="0" smtClean="0">
                <a:solidFill>
                  <a:schemeClr val="tx1">
                    <a:lumMod val="65000"/>
                    <a:lumOff val="35000"/>
                  </a:schemeClr>
                </a:solidFill>
                <a:latin typeface="+mj-ea"/>
                <a:ea typeface="+mj-ea"/>
                <a:sym typeface="+mn-ea"/>
              </a:rPr>
              <a:t>对象模型</a:t>
            </a:r>
            <a:endParaRPr lang="zh-CN" altLang="en-US" sz="2000" dirty="0" smtClean="0">
              <a:solidFill>
                <a:schemeClr val="tx1">
                  <a:lumMod val="65000"/>
                  <a:lumOff val="35000"/>
                </a:schemeClr>
              </a:solidFill>
              <a:latin typeface="+mj-ea"/>
              <a:ea typeface="+mj-ea"/>
              <a:sym typeface="+mn-ea"/>
            </a:endParaRPr>
          </a:p>
        </p:txBody>
      </p:sp>
      <p:pic>
        <p:nvPicPr>
          <p:cNvPr id="3" name="图片 2" descr="CAD_parse"/>
          <p:cNvPicPr>
            <a:picLocks noChangeAspect="1"/>
          </p:cNvPicPr>
          <p:nvPr/>
        </p:nvPicPr>
        <p:blipFill>
          <a:blip r:embed="rId1"/>
          <a:stretch>
            <a:fillRect/>
          </a:stretch>
        </p:blipFill>
        <p:spPr>
          <a:xfrm>
            <a:off x="1161415" y="582295"/>
            <a:ext cx="5777865" cy="4475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图纸打印</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90245"/>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图纸打印</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调用驱动</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安装对应格式打印驱动</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计算图纸尺寸及缩放比例</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进行打印</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打印成pdf再转为图片（可选图纸尺寸大一些）</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直接输出jpg</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时间：一次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秒钟</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855210" y="74041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模块分割</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非相邻图元分割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除去打印干扰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计算每个图元的矩形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将范围相同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范围融合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custDataLst>
              <p:tags r:id="rId3"/>
            </p:custDataLst>
          </p:nvPr>
        </p:nvCxnSpPr>
        <p:spPr>
          <a:xfrm flipH="1">
            <a:off x="4437380" y="765810"/>
            <a:ext cx="6985" cy="4119245"/>
          </a:xfrm>
          <a:prstGeom prst="line">
            <a:avLst/>
          </a:prstGeom>
          <a:ln w="12700" cmpd="sng">
            <a:solidFill>
              <a:schemeClr val="accent1">
                <a:shade val="50000"/>
              </a:schemeClr>
            </a:solidFill>
            <a:prstDash val="solid"/>
          </a:ln>
        </p:spPr>
        <p:style>
          <a:lnRef idx="1">
            <a:schemeClr val="dk1"/>
          </a:lnRef>
          <a:fillRef idx="0">
            <a:schemeClr val="dk1"/>
          </a:fillRef>
          <a:effectRef idx="0">
            <a:schemeClr val="dk1"/>
          </a:effectRef>
          <a:fontRef idx="minor">
            <a:schemeClr val="tx1"/>
          </a:fontRef>
        </p:style>
      </p:cxnSp>
      <p:pic>
        <p:nvPicPr>
          <p:cNvPr id="5" name="图片 4"/>
          <p:cNvPicPr>
            <a:picLocks noChangeAspect="1"/>
          </p:cNvPicPr>
          <p:nvPr>
            <p:custDataLst>
              <p:tags r:id="rId4"/>
            </p:custDataLst>
          </p:nvPr>
        </p:nvPicPr>
        <p:blipFill>
          <a:blip r:embed="rId5"/>
          <a:stretch>
            <a:fillRect/>
          </a:stretch>
        </p:blipFill>
        <p:spPr>
          <a:xfrm>
            <a:off x="542925" y="2748915"/>
            <a:ext cx="3017520" cy="1970405"/>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4572000" y="2842895"/>
            <a:ext cx="3704590" cy="1793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墙层查找</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3" name="文本框 2"/>
          <p:cNvSpPr txBox="1"/>
          <p:nvPr>
            <p:custDataLst>
              <p:tags r:id="rId1"/>
            </p:custDataLst>
          </p:nvPr>
        </p:nvSpPr>
        <p:spPr>
          <a:xfrm>
            <a:off x="492760" y="736600"/>
            <a:ext cx="359791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墙面层筛选算法</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的长度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步骤：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筛选每层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AcDbLine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图元记录起点、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终点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逐层计算参数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pipepara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筛选平行线段分到不同平行线集合</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平行线集合中按照共线分层</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设定</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窄</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阈值，计算相邻层重叠区域并累加</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累加每个平行线参数</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得到每个</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pipearea</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参数，取参数最大的层作为墙层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838065" y="1068070"/>
            <a:ext cx="2875280" cy="2225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学长图元解析</a:t>
            </a:r>
            <a:endParaRPr lang="zh-CN" altLang="en-US" sz="2000" dirty="0" smtClean="0">
              <a:solidFill>
                <a:schemeClr val="tx1">
                  <a:lumMod val="65000"/>
                  <a:lumOff val="35000"/>
                </a:schemeClr>
              </a:solidFill>
              <a:latin typeface="+mj-ea"/>
              <a:ea typeface="+mj-ea"/>
              <a:sym typeface="+mn-ea"/>
            </a:endParaRPr>
          </a:p>
        </p:txBody>
      </p:sp>
      <p:sp>
        <p:nvSpPr>
          <p:cNvPr id="3" name="文本框 2"/>
          <p:cNvSpPr txBox="1"/>
          <p:nvPr>
            <p:custDataLst>
              <p:tags r:id="rId1"/>
            </p:custDataLst>
          </p:nvPr>
        </p:nvSpPr>
        <p:spPr>
          <a:xfrm>
            <a:off x="492760" y="73660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图元解析</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模型空间中筛选，线、多线</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图元</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在块名、层名中进行正则匹配，再解析块中的</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线</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Wall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dim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最后去重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弧形门：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筛选圆弧、椭圆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针对块、层名正则匹配，解析块，最后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去重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和墙一样先找线，按照窗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正则匹配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整理线、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去重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选取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条等长等间距线集合作为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DBSAN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图元全部密集区域并分别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流程规划</a:t>
            </a:r>
            <a:endParaRPr lang="zh-CN" altLang="en-US" sz="2000" dirty="0" smtClean="0">
              <a:solidFill>
                <a:schemeClr val="tx1"/>
              </a:solidFill>
              <a:latin typeface="+mj-ea"/>
              <a:ea typeface="+mj-ea"/>
              <a:sym typeface="+mn-ea"/>
            </a:endParaRPr>
          </a:p>
        </p:txBody>
      </p:sp>
      <p:sp>
        <p:nvSpPr>
          <p:cNvPr id="2" name="文本框 1"/>
          <p:cNvSpPr txBox="1"/>
          <p:nvPr>
            <p:custDataLst>
              <p:tags r:id="rId1"/>
            </p:custDataLst>
          </p:nvPr>
        </p:nvSpPr>
        <p:spPr>
          <a:xfrm>
            <a:off x="492760" y="636905"/>
            <a:ext cx="3824605" cy="283273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单一视口匹配扩充</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全图纸</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建立视口、视口标签关系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筛选存在图例视口（是否包含</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选中视口进行图例匹配子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前端构造多级目录树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菜单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032885" y="720725"/>
            <a:ext cx="4962525" cy="1360805"/>
          </a:xfrm>
          <a:prstGeom prst="rect">
            <a:avLst/>
          </a:prstGeom>
        </p:spPr>
      </p:pic>
      <p:pic>
        <p:nvPicPr>
          <p:cNvPr id="6" name="图片 5"/>
          <p:cNvPicPr>
            <a:picLocks noChangeAspect="1"/>
          </p:cNvPicPr>
          <p:nvPr/>
        </p:nvPicPr>
        <p:blipFill>
          <a:blip r:embed="rId3"/>
          <a:stretch>
            <a:fillRect/>
          </a:stretch>
        </p:blipFill>
        <p:spPr>
          <a:xfrm>
            <a:off x="3053080" y="2346960"/>
            <a:ext cx="5942330" cy="1537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4917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a:t>
            </a:r>
            <a:r>
              <a:rPr lang="en-US" altLang="zh-CN" sz="2000" dirty="0" smtClean="0">
                <a:solidFill>
                  <a:schemeClr val="tx1">
                    <a:lumMod val="65000"/>
                    <a:lumOff val="35000"/>
                  </a:schemeClr>
                </a:solidFill>
                <a:latin typeface="+mj-ea"/>
                <a:ea typeface="+mj-ea"/>
                <a:sym typeface="+mn-ea"/>
              </a:rPr>
              <a:t>CAD</a:t>
            </a:r>
            <a:r>
              <a:rPr lang="zh-CN" altLang="en-US" sz="2000" dirty="0" smtClean="0">
                <a:solidFill>
                  <a:schemeClr val="tx1">
                    <a:lumMod val="65000"/>
                    <a:lumOff val="35000"/>
                  </a:schemeClr>
                </a:solidFill>
                <a:latin typeface="+mj-ea"/>
                <a:ea typeface="+mj-ea"/>
                <a:sym typeface="+mn-ea"/>
              </a:rPr>
              <a:t>图元符号</a:t>
            </a:r>
            <a:endParaRPr lang="zh-CN" altLang="en-US" sz="2000" dirty="0" smtClean="0">
              <a:solidFill>
                <a:schemeClr val="tx1">
                  <a:lumMod val="65000"/>
                  <a:lumOff val="35000"/>
                </a:schemeClr>
              </a:solidFill>
              <a:latin typeface="+mj-ea"/>
              <a:ea typeface="+mj-ea"/>
              <a:sym typeface="+mn-ea"/>
            </a:endParaRPr>
          </a:p>
        </p:txBody>
      </p:sp>
      <p:pic>
        <p:nvPicPr>
          <p:cNvPr id="5" name="图片 4"/>
          <p:cNvPicPr>
            <a:picLocks noChangeAspect="1"/>
          </p:cNvPicPr>
          <p:nvPr>
            <p:custDataLst>
              <p:tags r:id="rId1"/>
            </p:custDataLst>
          </p:nvPr>
        </p:nvPicPr>
        <p:blipFill>
          <a:blip r:embed="rId2"/>
          <a:stretch>
            <a:fillRect/>
          </a:stretch>
        </p:blipFill>
        <p:spPr>
          <a:xfrm>
            <a:off x="545465" y="762000"/>
            <a:ext cx="3880485" cy="392239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778375" y="762000"/>
            <a:ext cx="2255520" cy="1228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245427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系统</a:t>
            </a:r>
            <a:r>
              <a:rPr lang="zh-CN" altLang="en-US" dirty="0">
                <a:solidFill>
                  <a:schemeClr val="accent2">
                    <a:lumMod val="75000"/>
                  </a:schemeClr>
                </a:solidFill>
                <a:latin typeface="+mj-ea"/>
                <a:ea typeface="+mj-ea"/>
              </a:rPr>
              <a:t>整合</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239194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功能设计图补充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架构设计图补充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817620" y="636905"/>
            <a:ext cx="5009515" cy="4341495"/>
          </a:xfrm>
          <a:prstGeom prst="rect">
            <a:avLst/>
          </a:prstGeom>
        </p:spPr>
      </p:pic>
      <p:pic>
        <p:nvPicPr>
          <p:cNvPr id="4" name="图片 3"/>
          <p:cNvPicPr/>
          <p:nvPr/>
        </p:nvPicPr>
        <p:blipFill>
          <a:blip r:embed="rId3"/>
          <a:stretch>
            <a:fillRect/>
          </a:stretch>
        </p:blipFill>
        <p:spPr>
          <a:xfrm>
            <a:off x="492760" y="1249045"/>
            <a:ext cx="2942590" cy="3509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558540" cy="437769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投票：选用效果最好的三个模型投票决定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classify_layer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输入文本，输出多级分类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3" name="表格 2"/>
          <p:cNvGraphicFramePr/>
          <p:nvPr>
            <p:custDataLst>
              <p:tags r:id="rId2"/>
            </p:custDataLst>
          </p:nvPr>
        </p:nvGraphicFramePr>
        <p:xfrm>
          <a:off x="591820" y="1343660"/>
          <a:ext cx="2875915" cy="1647190"/>
        </p:xfrm>
        <a:graphic>
          <a:graphicData uri="http://schemas.openxmlformats.org/drawingml/2006/table">
            <a:tbl>
              <a:tblPr/>
              <a:tblGrid>
                <a:gridCol w="1089025"/>
                <a:gridCol w="920750"/>
                <a:gridCol w="866140"/>
              </a:tblGrid>
              <a:tr h="27559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a:t>
                      </a:r>
                      <a:r>
                        <a:rPr lang="zh-CN" altLang="en-US" sz="1200" b="0">
                          <a:solidFill>
                            <a:srgbClr val="000000"/>
                          </a:solidFill>
                          <a:latin typeface="宋体" panose="02010600030101010101" pitchFamily="2" charset="-122"/>
                          <a:ea typeface="宋体" panose="02010600030101010101" pitchFamily="2" charset="-122"/>
                        </a:rPr>
                        <a:t>投票</a:t>
                      </a:r>
                      <a:endParaRPr lang="zh-CN" altLang="en-US"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535" name="图片 5"/>
          <p:cNvPicPr>
            <a:picLocks noChangeAspect="1"/>
          </p:cNvPicPr>
          <p:nvPr/>
        </p:nvPicPr>
        <p:blipFill>
          <a:blip r:embed="rId3"/>
          <a:stretch>
            <a:fillRect/>
          </a:stretch>
        </p:blipFill>
        <p:spPr>
          <a:xfrm>
            <a:off x="591820" y="3548380"/>
            <a:ext cx="3459480" cy="869315"/>
          </a:xfrm>
          <a:prstGeom prst="rect">
            <a:avLst/>
          </a:prstGeom>
          <a:noFill/>
          <a:ln>
            <a:noFill/>
          </a:ln>
        </p:spPr>
      </p:pic>
      <p:sp>
        <p:nvSpPr>
          <p:cNvPr id="4" name="文本框 3"/>
          <p:cNvSpPr txBox="1"/>
          <p:nvPr>
            <p:custDataLst>
              <p:tags r:id="rId4"/>
            </p:custDataLst>
          </p:nvPr>
        </p:nvSpPr>
        <p:spPr>
          <a:xfrm>
            <a:off x="4178300" y="636905"/>
            <a:ext cx="4055110" cy="60198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应用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系统组件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中间文件暂存</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3390" y="1249045"/>
            <a:ext cx="4064635" cy="3253105"/>
          </a:xfrm>
          <a:prstGeom prst="rect">
            <a:avLst/>
          </a:prstGeom>
        </p:spPr>
      </p:pic>
      <p:pic>
        <p:nvPicPr>
          <p:cNvPr id="6" name="图片 5"/>
          <p:cNvPicPr>
            <a:picLocks noChangeAspect="1"/>
          </p:cNvPicPr>
          <p:nvPr/>
        </p:nvPicPr>
        <p:blipFill>
          <a:blip r:embed="rId3"/>
          <a:stretch>
            <a:fillRect/>
          </a:stretch>
        </p:blipFill>
        <p:spPr>
          <a:xfrm>
            <a:off x="5551170" y="826135"/>
            <a:ext cx="1750695" cy="1890395"/>
          </a:xfrm>
          <a:prstGeom prst="rect">
            <a:avLst/>
          </a:prstGeom>
        </p:spPr>
      </p:pic>
      <p:pic>
        <p:nvPicPr>
          <p:cNvPr id="7" name="图片 6"/>
          <p:cNvPicPr>
            <a:picLocks noChangeAspect="1"/>
          </p:cNvPicPr>
          <p:nvPr/>
        </p:nvPicPr>
        <p:blipFill>
          <a:blip r:embed="rId4"/>
          <a:stretch>
            <a:fillRect/>
          </a:stretch>
        </p:blipFill>
        <p:spPr>
          <a:xfrm>
            <a:off x="5551170" y="2779395"/>
            <a:ext cx="2425065" cy="2232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5.28</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245427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系统</a:t>
            </a:r>
            <a:r>
              <a:rPr lang="zh-CN" altLang="en-US" dirty="0">
                <a:solidFill>
                  <a:schemeClr val="accent2">
                    <a:lumMod val="75000"/>
                  </a:schemeClr>
                </a:solidFill>
                <a:latin typeface="+mj-ea"/>
                <a:ea typeface="+mj-ea"/>
              </a:rPr>
              <a:t>搭建</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239194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待添加功能</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结构图元检测：门（三种类型）、多线窗、墙体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房间区域划分及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二次开发模块接口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门弧、门线、窗集合、墙线、阳台集合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新版按比例打印（10mm / pix）</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深度学习模块接口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语义分割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房间标签文本分类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端模块接口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门识别及分类整合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门弧、门线、门检测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单开、平开、推拉门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墙体多边形表示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墙线图处理、区域掩膜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墙体多边形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展示端模块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新增任务类型，支持多边形绘图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476750" y="1426210"/>
            <a:ext cx="3956685" cy="321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pic>
        <p:nvPicPr>
          <p:cNvPr id="5" name="图片 4"/>
          <p:cNvPicPr>
            <a:picLocks noChangeAspect="1"/>
          </p:cNvPicPr>
          <p:nvPr/>
        </p:nvPicPr>
        <p:blipFill>
          <a:blip r:embed="rId1"/>
          <a:stretch>
            <a:fillRect/>
          </a:stretch>
        </p:blipFill>
        <p:spPr>
          <a:xfrm>
            <a:off x="6034405" y="1038860"/>
            <a:ext cx="1649730" cy="1915795"/>
          </a:xfrm>
          <a:prstGeom prst="rect">
            <a:avLst/>
          </a:prstGeom>
        </p:spPr>
      </p:pic>
      <p:pic>
        <p:nvPicPr>
          <p:cNvPr id="6" name="图片 5"/>
          <p:cNvPicPr>
            <a:picLocks noChangeAspect="1"/>
          </p:cNvPicPr>
          <p:nvPr/>
        </p:nvPicPr>
        <p:blipFill>
          <a:blip r:embed="rId2"/>
          <a:stretch>
            <a:fillRect/>
          </a:stretch>
        </p:blipFill>
        <p:spPr>
          <a:xfrm>
            <a:off x="4359275" y="1038860"/>
            <a:ext cx="1594485" cy="1915795"/>
          </a:xfrm>
          <a:prstGeom prst="rect">
            <a:avLst/>
          </a:prstGeom>
        </p:spPr>
      </p:pic>
      <p:sp>
        <p:nvSpPr>
          <p:cNvPr id="11" name="文本框 10"/>
          <p:cNvSpPr txBox="1"/>
          <p:nvPr>
            <p:custDataLst>
              <p:tags r:id="rId3"/>
            </p:custDataLst>
          </p:nvPr>
        </p:nvSpPr>
        <p:spPr>
          <a:xfrm>
            <a:off x="4283075" y="636905"/>
            <a:ext cx="2658110" cy="40195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统一中间文件及接口格式</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4"/>
          <a:stretch>
            <a:fillRect/>
          </a:stretch>
        </p:blipFill>
        <p:spPr>
          <a:xfrm>
            <a:off x="4359275" y="3110230"/>
            <a:ext cx="1613535" cy="1264920"/>
          </a:xfrm>
          <a:prstGeom prst="rect">
            <a:avLst/>
          </a:prstGeom>
        </p:spPr>
      </p:pic>
      <p:pic>
        <p:nvPicPr>
          <p:cNvPr id="13" name="图片 12"/>
          <p:cNvPicPr>
            <a:picLocks noChangeAspect="1"/>
          </p:cNvPicPr>
          <p:nvPr/>
        </p:nvPicPr>
        <p:blipFill>
          <a:blip r:embed="rId5"/>
          <a:stretch>
            <a:fillRect/>
          </a:stretch>
        </p:blipFill>
        <p:spPr>
          <a:xfrm>
            <a:off x="6034405" y="3110230"/>
            <a:ext cx="1651635" cy="1253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5.21</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通用图例查找</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19575" y="294005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整体系统</a:t>
            </a:r>
            <a:r>
              <a:rPr lang="zh-CN" altLang="en-US" dirty="0">
                <a:solidFill>
                  <a:schemeClr val="accent2">
                    <a:lumMod val="75000"/>
                  </a:schemeClr>
                </a:solidFill>
                <a:latin typeface="+mj-ea"/>
                <a:ea typeface="+mj-ea"/>
              </a:rPr>
              <a:t>搭建</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81135" y="287771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通用图例查找</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352869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子图匹配图例查找算法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问题一：旋转后子图重复</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排序并累计子图中每条边的结点类型、权值，作为唯一哈希进行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问题二：图例包含关系</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子图对按照子图结点数量排序，记录匹配过程，如果被</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匹配，就不进行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小图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问题三：</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图例填充类型边框线干扰</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额外记录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类型边框线，构图时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整体图例匹配算法测试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测试数据：361图例，1419标注锚框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7262495" y="636905"/>
            <a:ext cx="1795145" cy="583565"/>
          </a:xfrm>
          <a:prstGeom prst="rect">
            <a:avLst/>
          </a:prstGeom>
        </p:spPr>
      </p:pic>
      <p:pic>
        <p:nvPicPr>
          <p:cNvPr id="495" name="图片 3"/>
          <p:cNvPicPr>
            <a:picLocks noChangeAspect="1"/>
          </p:cNvPicPr>
          <p:nvPr/>
        </p:nvPicPr>
        <p:blipFill>
          <a:blip r:embed="rId3"/>
          <a:stretch>
            <a:fillRect/>
          </a:stretch>
        </p:blipFill>
        <p:spPr>
          <a:xfrm>
            <a:off x="7262495" y="1444625"/>
            <a:ext cx="1709420" cy="755015"/>
          </a:xfrm>
          <a:prstGeom prst="rect">
            <a:avLst/>
          </a:prstGeom>
          <a:noFill/>
          <a:ln>
            <a:noFill/>
          </a:ln>
        </p:spPr>
      </p:pic>
      <p:graphicFrame>
        <p:nvGraphicFramePr>
          <p:cNvPr id="8" name="表格 7"/>
          <p:cNvGraphicFramePr/>
          <p:nvPr>
            <p:custDataLst>
              <p:tags r:id="rId4"/>
            </p:custDataLst>
          </p:nvPr>
        </p:nvGraphicFramePr>
        <p:xfrm>
          <a:off x="559435" y="3003550"/>
          <a:ext cx="2875915" cy="1393825"/>
        </p:xfrm>
        <a:graphic>
          <a:graphicData uri="http://schemas.openxmlformats.org/drawingml/2006/table">
            <a:tbl>
              <a:tblPr/>
              <a:tblGrid>
                <a:gridCol w="1089025"/>
                <a:gridCol w="920750"/>
                <a:gridCol w="866140"/>
              </a:tblGrid>
              <a:tr h="34163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3528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子图</a:t>
                      </a:r>
                      <a:r>
                        <a:rPr lang="zh-CN" altLang="en-US" sz="1200" b="0">
                          <a:latin typeface="Calibri" panose="020F0502020204030204"/>
                          <a:ea typeface="宋体" panose="02010600030101010101" pitchFamily="2" charset="-122"/>
                        </a:rPr>
                        <a:t>匹配</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0.967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342900">
                <a:tc>
                  <a:txBody>
                    <a:bodyPr/>
                    <a:p>
                      <a:pPr marL="0" indent="0" algn="l">
                        <a:spcBef>
                          <a:spcPts val="500"/>
                        </a:spcBef>
                        <a:spcAft>
                          <a:spcPts val="500"/>
                        </a:spcAft>
                      </a:pPr>
                      <a:r>
                        <a:rPr lang="zh-CN" altLang="en-US" sz="1200">
                          <a:latin typeface="Calibri" panose="020F0502020204030204"/>
                          <a:ea typeface="宋体" panose="02010600030101010101" pitchFamily="2" charset="-122"/>
                          <a:sym typeface="+mn-ea"/>
                        </a:rPr>
                        <a:t>多分支检测</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4" name="图片 3"/>
          <p:cNvPicPr>
            <a:picLocks noChangeAspect="1"/>
          </p:cNvPicPr>
          <p:nvPr/>
        </p:nvPicPr>
        <p:blipFill>
          <a:blip r:embed="rId5"/>
          <a:stretch>
            <a:fillRect/>
          </a:stretch>
        </p:blipFill>
        <p:spPr>
          <a:xfrm>
            <a:off x="4302760" y="636905"/>
            <a:ext cx="2861310" cy="1878965"/>
          </a:xfrm>
          <a:prstGeom prst="rect">
            <a:avLst/>
          </a:prstGeom>
        </p:spPr>
      </p:pic>
      <p:sp>
        <p:nvSpPr>
          <p:cNvPr id="5" name="文本框 4"/>
          <p:cNvSpPr txBox="1"/>
          <p:nvPr/>
        </p:nvSpPr>
        <p:spPr>
          <a:xfrm>
            <a:off x="4116070" y="2686685"/>
            <a:ext cx="4187190" cy="1814830"/>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目前使用子图匹配方式效果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最好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图像域算法针对天花场景大量的相似、旋转小目标效果还需后续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功能扩展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视口文本、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图例标签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文本分类，进一步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细分区分照明类、通风类、喷淋类等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跨图纸图例匹配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示例图</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1844675" cy="37147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97" name="图片 2"/>
          <p:cNvPicPr>
            <a:picLocks noChangeAspect="1"/>
          </p:cNvPicPr>
          <p:nvPr/>
        </p:nvPicPr>
        <p:blipFill>
          <a:blip r:embed="rId2"/>
          <a:stretch>
            <a:fillRect/>
          </a:stretch>
        </p:blipFill>
        <p:spPr>
          <a:xfrm>
            <a:off x="544830" y="961390"/>
            <a:ext cx="2402840" cy="1014095"/>
          </a:xfrm>
          <a:prstGeom prst="rect">
            <a:avLst/>
          </a:prstGeom>
          <a:noFill/>
          <a:ln>
            <a:noFill/>
          </a:ln>
        </p:spPr>
      </p:pic>
      <p:pic>
        <p:nvPicPr>
          <p:cNvPr id="498" name="图片 3"/>
          <p:cNvPicPr>
            <a:picLocks noChangeAspect="1"/>
          </p:cNvPicPr>
          <p:nvPr/>
        </p:nvPicPr>
        <p:blipFill>
          <a:blip r:embed="rId3"/>
          <a:stretch>
            <a:fillRect/>
          </a:stretch>
        </p:blipFill>
        <p:spPr>
          <a:xfrm>
            <a:off x="544830" y="2040890"/>
            <a:ext cx="1463675" cy="1510030"/>
          </a:xfrm>
          <a:prstGeom prst="rect">
            <a:avLst/>
          </a:prstGeom>
          <a:noFill/>
          <a:ln>
            <a:noFill/>
          </a:ln>
        </p:spPr>
      </p:pic>
      <p:pic>
        <p:nvPicPr>
          <p:cNvPr id="499" name="图片 4"/>
          <p:cNvPicPr>
            <a:picLocks noChangeAspect="1"/>
          </p:cNvPicPr>
          <p:nvPr/>
        </p:nvPicPr>
        <p:blipFill>
          <a:blip r:embed="rId4"/>
          <a:stretch>
            <a:fillRect/>
          </a:stretch>
        </p:blipFill>
        <p:spPr>
          <a:xfrm>
            <a:off x="3794760" y="1047750"/>
            <a:ext cx="3428365" cy="713105"/>
          </a:xfrm>
          <a:prstGeom prst="rect">
            <a:avLst/>
          </a:prstGeom>
          <a:noFill/>
          <a:ln>
            <a:noFill/>
          </a:ln>
        </p:spPr>
      </p:pic>
      <p:pic>
        <p:nvPicPr>
          <p:cNvPr id="500" name="图片 5"/>
          <p:cNvPicPr>
            <a:picLocks noChangeAspect="1"/>
          </p:cNvPicPr>
          <p:nvPr/>
        </p:nvPicPr>
        <p:blipFill>
          <a:blip r:embed="rId5"/>
          <a:stretch>
            <a:fillRect/>
          </a:stretch>
        </p:blipFill>
        <p:spPr>
          <a:xfrm>
            <a:off x="3794760" y="1842770"/>
            <a:ext cx="1497330" cy="1090295"/>
          </a:xfrm>
          <a:prstGeom prst="rect">
            <a:avLst/>
          </a:prstGeom>
          <a:noFill/>
          <a:ln>
            <a:noFill/>
          </a:ln>
        </p:spPr>
      </p:pic>
      <p:sp>
        <p:nvSpPr>
          <p:cNvPr id="3" name="文本框 2"/>
          <p:cNvSpPr txBox="1"/>
          <p:nvPr>
            <p:custDataLst>
              <p:tags r:id="rId6"/>
            </p:custDataLst>
          </p:nvPr>
        </p:nvSpPr>
        <p:spPr>
          <a:xfrm>
            <a:off x="3794760" y="676275"/>
            <a:ext cx="1962785" cy="37147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颜色、线型不严格</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a:t>
            </a:r>
            <a:r>
              <a:rPr lang="zh-CN" altLang="en-US" sz="2000" dirty="0" smtClean="0">
                <a:solidFill>
                  <a:schemeClr val="tx1">
                    <a:lumMod val="65000"/>
                    <a:lumOff val="35000"/>
                  </a:schemeClr>
                </a:solidFill>
                <a:latin typeface="+mj-ea"/>
                <a:ea typeface="+mj-ea"/>
                <a:sym typeface="+mn-ea"/>
              </a:rPr>
              <a:t>整合</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995420" cy="325755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待添加功能</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门检测，补充推拉门类型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墙体区域提取及房间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功能分区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二次开发模块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推拉门门扇提取接口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墙线及其它结构图元提取接口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墙体图像分割推理接口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房间标签文本分类接口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图例图元目标检测接口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整合门识别及分类接口，支持单开门、双开门、推拉门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整合房间分区及面积计算接口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整合图例图例图元结果接口</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展现模块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可现实任务类别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实现多视口展现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687570" y="1186815"/>
            <a:ext cx="3956685" cy="3219450"/>
          </a:xfrm>
          <a:prstGeom prst="rect">
            <a:avLst/>
          </a:prstGeom>
        </p:spPr>
      </p:pic>
      <p:sp>
        <p:nvSpPr>
          <p:cNvPr id="4" name="文本框 3"/>
          <p:cNvSpPr txBox="1"/>
          <p:nvPr/>
        </p:nvSpPr>
        <p:spPr>
          <a:xfrm>
            <a:off x="4577715" y="747395"/>
            <a:ext cx="3048000" cy="306705"/>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结构及环境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部署</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5.14</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通用矢量域天花图元</a:t>
            </a:r>
            <a:r>
              <a:rPr lang="zh-CN" altLang="en-US" dirty="0">
                <a:solidFill>
                  <a:schemeClr val="accent2">
                    <a:lumMod val="75000"/>
                  </a:schemeClr>
                </a:solidFill>
                <a:latin typeface="+mj-ea"/>
                <a:ea typeface="+mj-ea"/>
              </a:rPr>
              <a:t>查找</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31465"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区域划分</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面积计算</a:t>
            </a:r>
            <a:r>
              <a:rPr lang="zh-CN" altLang="en-US" sz="2000" dirty="0" smtClean="0">
                <a:solidFill>
                  <a:schemeClr val="tx1">
                    <a:lumMod val="65000"/>
                    <a:lumOff val="35000"/>
                  </a:schemeClr>
                </a:solidFill>
                <a:latin typeface="+mj-ea"/>
                <a:ea typeface="+mj-ea"/>
                <a:sym typeface="+mn-ea"/>
              </a:rPr>
              <a:t>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50945" cy="325755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补充测试：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区域面积计算工具，鼠标勾勒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每个房间轮廓，作为标准校对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面积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平方米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图纸示例：(T3) 12#楼105户型平面图（镜像）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平均每个房间误差：0.03743平方米，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0.481%</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平均每张图纸整体误差：0.33687平方米，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0.423%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设计实验时候为了方便可视化查看效果将矢量数据以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10mm / pix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转换到了图像域，单坐标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4610735" y="636905"/>
            <a:ext cx="3977640" cy="1640840"/>
          </a:xfrm>
          <a:prstGeom prst="rect">
            <a:avLst/>
          </a:prstGeom>
        </p:spPr>
      </p:pic>
      <p:pic>
        <p:nvPicPr>
          <p:cNvPr id="422" name="图片 1"/>
          <p:cNvPicPr>
            <a:picLocks noChangeAspect="1"/>
          </p:cNvPicPr>
          <p:nvPr/>
        </p:nvPicPr>
        <p:blipFill>
          <a:blip r:embed="rId3"/>
          <a:srcRect r="27237"/>
          <a:stretch>
            <a:fillRect/>
          </a:stretch>
        </p:blipFill>
        <p:spPr>
          <a:xfrm>
            <a:off x="3714115" y="2320290"/>
            <a:ext cx="2040255" cy="929005"/>
          </a:xfrm>
          <a:prstGeom prst="rect">
            <a:avLst/>
          </a:prstGeom>
          <a:noFill/>
          <a:ln>
            <a:noFill/>
          </a:ln>
        </p:spPr>
      </p:pic>
      <p:pic>
        <p:nvPicPr>
          <p:cNvPr id="4" name="图片 3"/>
          <p:cNvPicPr>
            <a:picLocks noChangeAspect="1"/>
          </p:cNvPicPr>
          <p:nvPr/>
        </p:nvPicPr>
        <p:blipFill>
          <a:blip r:embed="rId4"/>
          <a:stretch>
            <a:fillRect/>
          </a:stretch>
        </p:blipFill>
        <p:spPr>
          <a:xfrm>
            <a:off x="5924550" y="2372995"/>
            <a:ext cx="2955290" cy="2524760"/>
          </a:xfrm>
          <a:prstGeom prst="rect">
            <a:avLst/>
          </a:prstGeom>
        </p:spPr>
      </p:pic>
      <p:pic>
        <p:nvPicPr>
          <p:cNvPr id="9" name="图片 8"/>
          <p:cNvPicPr>
            <a:picLocks noChangeAspect="1"/>
          </p:cNvPicPr>
          <p:nvPr/>
        </p:nvPicPr>
        <p:blipFill>
          <a:blip r:embed="rId5"/>
          <a:stretch>
            <a:fillRect/>
          </a:stretch>
        </p:blipFill>
        <p:spPr>
          <a:xfrm>
            <a:off x="562610" y="2277745"/>
            <a:ext cx="2482215" cy="971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图层标签多级分类完善</a:t>
            </a:r>
            <a:endParaRPr lang="zh-CN" altLang="en-US" sz="2000" dirty="0">
              <a:solidFill>
                <a:schemeClr val="tx1"/>
              </a:solidFill>
              <a:latin typeface="+mj-ea"/>
              <a:ea typeface="+mj-ea"/>
              <a:sym typeface="+mn-ea"/>
            </a:endParaRP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直接呈现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在图纸中的短文本，针对具体图元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场景的解释说明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主体、修饰词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针对上周不明确分类情况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针对人工标注存在的疏漏情况，重新使用模型校对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选用效果最好的三个模型投票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105525" y="0"/>
            <a:ext cx="2120900" cy="4017645"/>
          </a:xfrm>
          <a:prstGeom prst="rect">
            <a:avLst/>
          </a:prstGeom>
        </p:spPr>
      </p:pic>
      <p:pic>
        <p:nvPicPr>
          <p:cNvPr id="8" name="图片 7"/>
          <p:cNvPicPr>
            <a:picLocks noChangeAspect="1"/>
          </p:cNvPicPr>
          <p:nvPr/>
        </p:nvPicPr>
        <p:blipFill>
          <a:blip r:embed="rId3"/>
          <a:stretch>
            <a:fillRect/>
          </a:stretch>
        </p:blipFill>
        <p:spPr>
          <a:xfrm>
            <a:off x="2882265" y="1071880"/>
            <a:ext cx="2726055" cy="771525"/>
          </a:xfrm>
          <a:prstGeom prst="rect">
            <a:avLst/>
          </a:prstGeom>
        </p:spPr>
      </p:pic>
      <p:pic>
        <p:nvPicPr>
          <p:cNvPr id="529" name="图片 3"/>
          <p:cNvPicPr>
            <a:picLocks noChangeAspect="1"/>
          </p:cNvPicPr>
          <p:nvPr/>
        </p:nvPicPr>
        <p:blipFill>
          <a:blip r:embed="rId4"/>
          <a:stretch>
            <a:fillRect/>
          </a:stretch>
        </p:blipFill>
        <p:spPr>
          <a:xfrm>
            <a:off x="3477895" y="4018280"/>
            <a:ext cx="4876800" cy="861060"/>
          </a:xfrm>
          <a:prstGeom prst="rect">
            <a:avLst/>
          </a:prstGeom>
          <a:noFill/>
          <a:ln>
            <a:noFill/>
          </a:ln>
        </p:spPr>
      </p:pic>
      <p:sp>
        <p:nvSpPr>
          <p:cNvPr id="3" name="文本框 2"/>
          <p:cNvSpPr txBox="1"/>
          <p:nvPr/>
        </p:nvSpPr>
        <p:spPr>
          <a:xfrm>
            <a:off x="3477895" y="3479165"/>
            <a:ext cx="3048000" cy="491490"/>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classify_legend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输入文本，输出多级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stretch>
            <a:fillRect/>
          </a:stretch>
        </p:blipFill>
        <p:spPr>
          <a:xfrm>
            <a:off x="3874135" y="2049145"/>
            <a:ext cx="2176145" cy="1137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整体天花</a:t>
            </a:r>
            <a:r>
              <a:rPr lang="zh-CN" altLang="en-US" sz="2000" dirty="0" smtClean="0">
                <a:solidFill>
                  <a:schemeClr val="tx1">
                    <a:lumMod val="65000"/>
                    <a:lumOff val="35000"/>
                  </a:schemeClr>
                </a:solidFill>
                <a:latin typeface="+mj-ea"/>
                <a:ea typeface="+mj-ea"/>
                <a:sym typeface="+mn-ea"/>
              </a:rPr>
              <a:t>图元流程</a:t>
            </a:r>
            <a:r>
              <a:rPr lang="zh-CN" altLang="en-US" sz="2000" dirty="0" smtClean="0">
                <a:solidFill>
                  <a:schemeClr val="tx1">
                    <a:lumMod val="65000"/>
                    <a:lumOff val="35000"/>
                  </a:schemeClr>
                </a:solidFill>
                <a:latin typeface="+mj-ea"/>
                <a:ea typeface="+mj-ea"/>
                <a:sym typeface="+mn-ea"/>
              </a:rPr>
              <a:t>规划</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911225" y="935990"/>
            <a:ext cx="6905625" cy="2864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通用矢量域查找</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将图元及图例在矢量域图结构表示，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通过子图匹配查找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天花图元表示与构建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线、弧、椭圆弧、文本、填充、块引用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预先通过层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匹配剔除墙、门、窗、家居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记录属性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：类型、标签、外接矩形、块名、层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结点间权重计算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：综合方向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是否被包含（方便对旋转、缩放情况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临界阈值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：模型空间，经验值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略大）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构建视口中所可能天花图元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待匹配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有向图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7017385" y="636905"/>
            <a:ext cx="1669415" cy="1560830"/>
          </a:xfrm>
          <a:prstGeom prst="rect">
            <a:avLst/>
          </a:prstGeom>
        </p:spPr>
      </p:pic>
      <p:pic>
        <p:nvPicPr>
          <p:cNvPr id="7" name="图片 6"/>
          <p:cNvPicPr>
            <a:picLocks noChangeAspect="1"/>
          </p:cNvPicPr>
          <p:nvPr/>
        </p:nvPicPr>
        <p:blipFill>
          <a:blip r:embed="rId3"/>
          <a:stretch>
            <a:fillRect/>
          </a:stretch>
        </p:blipFill>
        <p:spPr>
          <a:xfrm>
            <a:off x="4322445" y="636905"/>
            <a:ext cx="2407285" cy="2007870"/>
          </a:xfrm>
          <a:prstGeom prst="rect">
            <a:avLst/>
          </a:prstGeom>
        </p:spPr>
      </p:pic>
      <p:pic>
        <p:nvPicPr>
          <p:cNvPr id="9" name="图片 8"/>
          <p:cNvPicPr>
            <a:picLocks noChangeAspect="1"/>
          </p:cNvPicPr>
          <p:nvPr/>
        </p:nvPicPr>
        <p:blipFill>
          <a:blip r:embed="rId4"/>
          <a:stretch>
            <a:fillRect/>
          </a:stretch>
        </p:blipFill>
        <p:spPr>
          <a:xfrm>
            <a:off x="6635750" y="2869565"/>
            <a:ext cx="2223135" cy="1547495"/>
          </a:xfrm>
          <a:prstGeom prst="rect">
            <a:avLst/>
          </a:prstGeom>
        </p:spPr>
      </p:pic>
      <p:pic>
        <p:nvPicPr>
          <p:cNvPr id="493" name="图片 4"/>
          <p:cNvPicPr>
            <a:picLocks noChangeAspect="1"/>
          </p:cNvPicPr>
          <p:nvPr/>
        </p:nvPicPr>
        <p:blipFill>
          <a:blip r:embed="rId5"/>
          <a:stretch>
            <a:fillRect/>
          </a:stretch>
        </p:blipFill>
        <p:spPr>
          <a:xfrm>
            <a:off x="4322445" y="2802255"/>
            <a:ext cx="2118995" cy="16827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通用矢量域查找</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图例对</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结点提取：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线、弧、椭圆弧、文本、填充、块引用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类：结构线/图例图元线、标签文本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分配行号，计算平均行距作为临界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阈值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结点权值计算，构建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有向图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提取连通分量，构建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子图匹配</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提取待匹配子图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去重查找有向图结点类型相同、边权值相同、连接结构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相同的子图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DiGraphMatcher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VF2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算法，通过递归回溯搜索，寻找两个有向图之间的节点映射关系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522085" y="669290"/>
            <a:ext cx="2152650" cy="1800860"/>
          </a:xfrm>
          <a:prstGeom prst="rect">
            <a:avLst/>
          </a:prstGeom>
        </p:spPr>
      </p:pic>
      <p:pic>
        <p:nvPicPr>
          <p:cNvPr id="5" name="图片 4"/>
          <p:cNvPicPr>
            <a:picLocks noChangeAspect="1"/>
          </p:cNvPicPr>
          <p:nvPr/>
        </p:nvPicPr>
        <p:blipFill>
          <a:blip r:embed="rId3"/>
          <a:stretch>
            <a:fillRect/>
          </a:stretch>
        </p:blipFill>
        <p:spPr>
          <a:xfrm>
            <a:off x="4523105" y="677545"/>
            <a:ext cx="1864995" cy="1792605"/>
          </a:xfrm>
          <a:prstGeom prst="rect">
            <a:avLst/>
          </a:prstGeom>
        </p:spPr>
      </p:pic>
      <p:pic>
        <p:nvPicPr>
          <p:cNvPr id="6" name="图片 5"/>
          <p:cNvPicPr>
            <a:picLocks noChangeAspect="1"/>
          </p:cNvPicPr>
          <p:nvPr/>
        </p:nvPicPr>
        <p:blipFill>
          <a:blip r:embed="rId4"/>
          <a:stretch>
            <a:fillRect/>
          </a:stretch>
        </p:blipFill>
        <p:spPr>
          <a:xfrm>
            <a:off x="4483735" y="2571750"/>
            <a:ext cx="3467735" cy="886460"/>
          </a:xfrm>
          <a:prstGeom prst="rect">
            <a:avLst/>
          </a:prstGeom>
        </p:spPr>
      </p:pic>
      <p:pic>
        <p:nvPicPr>
          <p:cNvPr id="8" name="图片 7"/>
          <p:cNvPicPr>
            <a:picLocks noChangeAspect="1"/>
          </p:cNvPicPr>
          <p:nvPr/>
        </p:nvPicPr>
        <p:blipFill>
          <a:blip r:embed="rId5"/>
          <a:stretch>
            <a:fillRect/>
          </a:stretch>
        </p:blipFill>
        <p:spPr>
          <a:xfrm>
            <a:off x="4212590" y="3513455"/>
            <a:ext cx="4902200" cy="32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通用矢量域查找</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个有效图例，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524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0.917, R = 0.992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特殊情况考虑</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图例包含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关系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图例画法和模型空间不严格一致（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边框线）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线条类灯带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76580" y="2279650"/>
            <a:ext cx="2211705" cy="871220"/>
          </a:xfrm>
          <a:prstGeom prst="rect">
            <a:avLst/>
          </a:prstGeom>
        </p:spPr>
      </p:pic>
      <p:pic>
        <p:nvPicPr>
          <p:cNvPr id="7" name="图片 6"/>
          <p:cNvPicPr>
            <a:picLocks noChangeAspect="1"/>
          </p:cNvPicPr>
          <p:nvPr/>
        </p:nvPicPr>
        <p:blipFill>
          <a:blip r:embed="rId3"/>
          <a:stretch>
            <a:fillRect/>
          </a:stretch>
        </p:blipFill>
        <p:spPr>
          <a:xfrm>
            <a:off x="575945" y="3217545"/>
            <a:ext cx="2211705" cy="718820"/>
          </a:xfrm>
          <a:prstGeom prst="rect">
            <a:avLst/>
          </a:prstGeom>
        </p:spPr>
      </p:pic>
      <p:pic>
        <p:nvPicPr>
          <p:cNvPr id="495" name="图片 3"/>
          <p:cNvPicPr>
            <a:picLocks noChangeAspect="1"/>
          </p:cNvPicPr>
          <p:nvPr/>
        </p:nvPicPr>
        <p:blipFill>
          <a:blip r:embed="rId4"/>
          <a:stretch>
            <a:fillRect/>
          </a:stretch>
        </p:blipFill>
        <p:spPr>
          <a:xfrm>
            <a:off x="576580" y="4003040"/>
            <a:ext cx="2211070" cy="976630"/>
          </a:xfrm>
          <a:prstGeom prst="rect">
            <a:avLst/>
          </a:prstGeom>
          <a:noFill/>
          <a:ln>
            <a:noFill/>
          </a:ln>
        </p:spPr>
      </p:pic>
      <p:pic>
        <p:nvPicPr>
          <p:cNvPr id="491" name="图片 2"/>
          <p:cNvPicPr>
            <a:picLocks noChangeAspect="1"/>
          </p:cNvPicPr>
          <p:nvPr/>
        </p:nvPicPr>
        <p:blipFill>
          <a:blip r:embed="rId5"/>
          <a:stretch>
            <a:fillRect/>
          </a:stretch>
        </p:blipFill>
        <p:spPr>
          <a:xfrm>
            <a:off x="4285615" y="163195"/>
            <a:ext cx="3955415" cy="2116455"/>
          </a:xfrm>
          <a:prstGeom prst="rect">
            <a:avLst/>
          </a:prstGeom>
          <a:noFill/>
          <a:ln>
            <a:noFill/>
          </a:ln>
        </p:spPr>
      </p:pic>
      <p:pic>
        <p:nvPicPr>
          <p:cNvPr id="9" name="图片 8"/>
          <p:cNvPicPr>
            <a:picLocks noChangeAspect="1"/>
          </p:cNvPicPr>
          <p:nvPr/>
        </p:nvPicPr>
        <p:blipFill>
          <a:blip r:embed="rId6"/>
          <a:stretch>
            <a:fillRect/>
          </a:stretch>
        </p:blipFill>
        <p:spPr>
          <a:xfrm>
            <a:off x="4469765" y="2399665"/>
            <a:ext cx="3586480" cy="2520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天花图元</a:t>
            </a:r>
            <a:r>
              <a:rPr lang="zh-CN" altLang="en-US" dirty="0">
                <a:solidFill>
                  <a:schemeClr val="accent2">
                    <a:lumMod val="75000"/>
                  </a:schemeClr>
                </a:solidFill>
                <a:latin typeface="+mj-ea"/>
                <a:ea typeface="+mj-ea"/>
              </a:rPr>
              <a:t>图例查找</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整体思路流程</a:t>
            </a:r>
            <a:r>
              <a:rPr lang="zh-CN" altLang="en-US" sz="2000" dirty="0" smtClean="0">
                <a:solidFill>
                  <a:schemeClr val="tx1">
                    <a:lumMod val="65000"/>
                    <a:lumOff val="35000"/>
                  </a:schemeClr>
                </a:solidFill>
                <a:latin typeface="+mj-ea"/>
                <a:ea typeface="+mj-ea"/>
                <a:sym typeface="+mn-ea"/>
              </a:rPr>
              <a:t>规划</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911225" y="935990"/>
            <a:ext cx="6905625" cy="2864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候选天花图元</a:t>
            </a:r>
            <a:r>
              <a:rPr lang="zh-CN" altLang="en-US" sz="2000" dirty="0" smtClean="0">
                <a:solidFill>
                  <a:schemeClr val="tx1">
                    <a:lumMod val="65000"/>
                    <a:lumOff val="35000"/>
                  </a:schemeClr>
                </a:solidFill>
                <a:latin typeface="+mj-ea"/>
                <a:ea typeface="+mj-ea"/>
                <a:sym typeface="+mn-ea"/>
              </a:rPr>
              <a:t>查找</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散点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相同图元元素同层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构思</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干扰元素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墙、门、窗、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完成面结构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元素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家具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几何元素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线、多线、弧、填充、文本、块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引用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分层聚类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距离计算，聚类阈值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977130" y="728980"/>
            <a:ext cx="3789045" cy="1214755"/>
          </a:xfrm>
          <a:prstGeom prst="rect">
            <a:avLst/>
          </a:prstGeom>
        </p:spPr>
      </p:pic>
      <p:pic>
        <p:nvPicPr>
          <p:cNvPr id="5" name="图片 4"/>
          <p:cNvPicPr>
            <a:picLocks noChangeAspect="1"/>
          </p:cNvPicPr>
          <p:nvPr/>
        </p:nvPicPr>
        <p:blipFill>
          <a:blip r:embed="rId3"/>
          <a:stretch>
            <a:fillRect/>
          </a:stretch>
        </p:blipFill>
        <p:spPr>
          <a:xfrm>
            <a:off x="4977130" y="2075815"/>
            <a:ext cx="3414395" cy="2545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图像域</a:t>
            </a:r>
            <a:r>
              <a:rPr lang="zh-CN" altLang="en-US" sz="2000" dirty="0" smtClean="0">
                <a:solidFill>
                  <a:schemeClr val="tx1">
                    <a:lumMod val="65000"/>
                    <a:lumOff val="35000"/>
                  </a:schemeClr>
                </a:solidFill>
                <a:latin typeface="+mj-ea"/>
                <a:ea typeface="+mj-ea"/>
                <a:sym typeface="+mn-ea"/>
              </a:rPr>
              <a:t>其它方法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190" cy="4236720"/>
          </a:xfrm>
          <a:prstGeom prst="rect">
            <a:avLst/>
          </a:prstGeom>
          <a:noFill/>
        </p:spPr>
        <p:txBody>
          <a:bodyPr wrap="square" rtlCol="0">
            <a:noAutofit/>
          </a:bodyPr>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QATM: Quality-Aware Template Matching For Deep Learning                                                   CVPR 2019</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提出了一种新的质量感知模板匹配方法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QATM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，它不仅可以作为一种独立的模板匹配算法，还可以作为一个可训练的层，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可以很容易地嵌入到任何深度神经网络中。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开源项目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QATM_pytorch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将模型训练于电子电路元器件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直接将模型用于图纸，对小目标不敏感，还需迁移训练。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SiamRPN++: Evolution of Siamese Visual Tracking with Very Deep Networks                      CVPR 2019</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在孪生网络提取特征的基础上，引入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模块。分类分支用于计算每个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anchor box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包含跟踪目标的置信度，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回归分支用于对可能候选框）的位置和长宽进行微调。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全新空间感知采样策略，新的模型架构来执行逐层和深度聚合。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132830" y="704850"/>
            <a:ext cx="2360930" cy="1423035"/>
          </a:xfrm>
          <a:prstGeom prst="rect">
            <a:avLst/>
          </a:prstGeom>
        </p:spPr>
      </p:pic>
      <p:pic>
        <p:nvPicPr>
          <p:cNvPr id="10" name="图片 9"/>
          <p:cNvPicPr>
            <a:picLocks noChangeAspect="1"/>
          </p:cNvPicPr>
          <p:nvPr/>
        </p:nvPicPr>
        <p:blipFill>
          <a:blip r:embed="rId3"/>
          <a:stretch>
            <a:fillRect/>
          </a:stretch>
        </p:blipFill>
        <p:spPr>
          <a:xfrm>
            <a:off x="6639560" y="2250440"/>
            <a:ext cx="1854200" cy="1734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4.30</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图例检测</a:t>
            </a:r>
            <a:r>
              <a:rPr lang="zh-CN" altLang="en-US" dirty="0">
                <a:solidFill>
                  <a:schemeClr val="accent2">
                    <a:lumMod val="75000"/>
                  </a:schemeClr>
                </a:solidFill>
                <a:latin typeface="+mj-ea"/>
                <a:ea typeface="+mj-ea"/>
              </a:rPr>
              <a:t>优化</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图例查找</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图例块位置判定</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现象：</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块引用的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Position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属性（插入位置）存在偏差，不一定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GeometryExtentsBestFit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获取块引用最佳拟合几何边界，计算边界中心点作为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块引用位置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多列图块</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筛选竖直正对线段集合加入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到水平正对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按照行列计算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每个单元格索引及坐标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填入表格内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元素，还原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提取图例与标签键值对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77" name="图片 1"/>
          <p:cNvPicPr>
            <a:picLocks noChangeAspect="1"/>
          </p:cNvPicPr>
          <p:nvPr/>
        </p:nvPicPr>
        <p:blipFill>
          <a:blip r:embed="rId2"/>
          <a:stretch>
            <a:fillRect/>
          </a:stretch>
        </p:blipFill>
        <p:spPr>
          <a:xfrm>
            <a:off x="5591175" y="636905"/>
            <a:ext cx="2489200" cy="908685"/>
          </a:xfrm>
          <a:prstGeom prst="rect">
            <a:avLst/>
          </a:prstGeom>
          <a:noFill/>
          <a:ln>
            <a:noFill/>
          </a:ln>
        </p:spPr>
      </p:pic>
      <p:pic>
        <p:nvPicPr>
          <p:cNvPr id="478" name="图片 2"/>
          <p:cNvPicPr>
            <a:picLocks noChangeAspect="1"/>
          </p:cNvPicPr>
          <p:nvPr/>
        </p:nvPicPr>
        <p:blipFill>
          <a:blip r:embed="rId3"/>
          <a:stretch>
            <a:fillRect/>
          </a:stretch>
        </p:blipFill>
        <p:spPr>
          <a:xfrm>
            <a:off x="5098415" y="1726565"/>
            <a:ext cx="2981960" cy="15722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直接呈现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在图纸中的短文本，针对具体图元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场景的解释说明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主体、修饰词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针对上周不明确分类情况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针对人工标注存在的疏漏情况，重新使用模型校对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选用效果最好的三个模型投票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105525" y="0"/>
            <a:ext cx="2120900" cy="4017645"/>
          </a:xfrm>
          <a:prstGeom prst="rect">
            <a:avLst/>
          </a:prstGeom>
        </p:spPr>
      </p:pic>
      <p:pic>
        <p:nvPicPr>
          <p:cNvPr id="8" name="图片 7"/>
          <p:cNvPicPr>
            <a:picLocks noChangeAspect="1"/>
          </p:cNvPicPr>
          <p:nvPr/>
        </p:nvPicPr>
        <p:blipFill>
          <a:blip r:embed="rId3"/>
          <a:stretch>
            <a:fillRect/>
          </a:stretch>
        </p:blipFill>
        <p:spPr>
          <a:xfrm>
            <a:off x="2882265" y="1071880"/>
            <a:ext cx="2726055" cy="771525"/>
          </a:xfrm>
          <a:prstGeom prst="rect">
            <a:avLst/>
          </a:prstGeom>
        </p:spPr>
      </p:pic>
      <p:graphicFrame>
        <p:nvGraphicFramePr>
          <p:cNvPr id="4" name="表格 3"/>
          <p:cNvGraphicFramePr/>
          <p:nvPr>
            <p:custDataLst>
              <p:tags r:id="rId4"/>
            </p:custDataLst>
          </p:nvPr>
        </p:nvGraphicFramePr>
        <p:xfrm>
          <a:off x="492760" y="2900680"/>
          <a:ext cx="2875915" cy="2048510"/>
        </p:xfrm>
        <a:graphic>
          <a:graphicData uri="http://schemas.openxmlformats.org/drawingml/2006/table">
            <a:tbl>
              <a:tblPr/>
              <a:tblGrid>
                <a:gridCol w="1089025"/>
                <a:gridCol w="920750"/>
                <a:gridCol w="866140"/>
              </a:tblGrid>
              <a:tr h="34163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3528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TextRNN_Att</a:t>
                      </a:r>
                      <a:endParaRPr lang="en-US" altLang="zh-CN" sz="1200">
                        <a:solidFill>
                          <a:srgbClr val="000000"/>
                        </a:solidFill>
                        <a:latin typeface="宋体" panose="02010600030101010101" pitchFamily="2" charset="-122"/>
                        <a:ea typeface="宋体" panose="02010600030101010101" pitchFamily="2" charset="-122"/>
                        <a:sym typeface="+mn-ea"/>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98.44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a:t>
                      </a:r>
                      <a:r>
                        <a:rPr lang="zh-CN" altLang="en-US" sz="1200" b="0">
                          <a:solidFill>
                            <a:srgbClr val="000000"/>
                          </a:solidFill>
                          <a:latin typeface="宋体" panose="02010600030101010101" pitchFamily="2" charset="-122"/>
                          <a:ea typeface="宋体" panose="02010600030101010101" pitchFamily="2" charset="-122"/>
                        </a:rPr>
                        <a:t>投票</a:t>
                      </a:r>
                      <a:endParaRPr lang="zh-CN" altLang="en-US"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529" name="图片 3"/>
          <p:cNvPicPr>
            <a:picLocks noChangeAspect="1"/>
          </p:cNvPicPr>
          <p:nvPr/>
        </p:nvPicPr>
        <p:blipFill>
          <a:blip r:embed="rId5"/>
          <a:stretch>
            <a:fillRect/>
          </a:stretch>
        </p:blipFill>
        <p:spPr>
          <a:xfrm>
            <a:off x="3477895" y="4018280"/>
            <a:ext cx="4876800" cy="861060"/>
          </a:xfrm>
          <a:prstGeom prst="rect">
            <a:avLst/>
          </a:prstGeom>
          <a:noFill/>
          <a:ln>
            <a:noFill/>
          </a:ln>
        </p:spPr>
      </p:pic>
      <p:sp>
        <p:nvSpPr>
          <p:cNvPr id="3" name="文本框 2"/>
          <p:cNvSpPr txBox="1"/>
          <p:nvPr/>
        </p:nvSpPr>
        <p:spPr>
          <a:xfrm>
            <a:off x="3477895" y="3479165"/>
            <a:ext cx="3048000" cy="491490"/>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classify_legend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输入文本，输出多级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3874135" y="2049145"/>
            <a:ext cx="2176145" cy="1137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特征融合目标检测</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CSPDarkNet53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ShuffleNetV2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（轻量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FPN+PAN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），双向多尺度融合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模板：单层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特征融合模块：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深度互相关：可变形卷积对齐特征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注意力融合：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Query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Key/Value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，通过注意力权重聚焦相关区域。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检测头模块：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Anchor-Free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原始数据为使用脚本提取的块引用类型图例，可能会导致模型对该特定类型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过拟合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人工标注其它类型图例锚框（块组合、图元组合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1197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361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数据优化有一定的提升，不同类型检测效果类似，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未出现过拟合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72000" y="694690"/>
            <a:ext cx="4682490" cy="1638935"/>
          </a:xfrm>
          <a:prstGeom prst="rect">
            <a:avLst/>
          </a:prstGeom>
        </p:spPr>
      </p:pic>
      <p:graphicFrame>
        <p:nvGraphicFramePr>
          <p:cNvPr id="7" name="表格 6"/>
          <p:cNvGraphicFramePr/>
          <p:nvPr>
            <p:custDataLst>
              <p:tags r:id="rId3"/>
            </p:custDataLst>
          </p:nvPr>
        </p:nvGraphicFramePr>
        <p:xfrm>
          <a:off x="4937760" y="2761615"/>
          <a:ext cx="2512695" cy="871855"/>
        </p:xfrm>
        <a:graphic>
          <a:graphicData uri="http://schemas.openxmlformats.org/drawingml/2006/table">
            <a:tbl>
              <a:tblPr/>
              <a:tblGrid>
                <a:gridCol w="958215"/>
                <a:gridCol w="797560"/>
                <a:gridCol w="756920"/>
              </a:tblGrid>
              <a:tr h="32321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a:t>
                      </a:r>
                      <a:r>
                        <a:rPr lang="zh-CN" altLang="en-US" sz="1200" b="1">
                          <a:solidFill>
                            <a:srgbClr val="FFFFFF"/>
                          </a:solidFill>
                          <a:latin typeface="Calibri" panose="020F0502020204030204"/>
                          <a:ea typeface="宋体" panose="02010600030101010101" pitchFamily="2" charset="-122"/>
                        </a:rPr>
                        <a:t>优化</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数据优化</a:t>
                      </a:r>
                      <a:r>
                        <a:rPr lang="zh-CN" altLang="en-US" sz="1200" b="0">
                          <a:latin typeface="Calibri" panose="020F0502020204030204"/>
                          <a:ea typeface="宋体" panose="02010600030101010101" pitchFamily="2" charset="-122"/>
                        </a:rPr>
                        <a:t>前</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数据</a:t>
                      </a:r>
                      <a:r>
                        <a:rPr lang="zh-CN" altLang="en-US" sz="1200" b="0">
                          <a:latin typeface="Calibri" panose="020F0502020204030204"/>
                          <a:ea typeface="宋体" panose="02010600030101010101" pitchFamily="2" charset="-122"/>
                        </a:rPr>
                        <a:t>优化后</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0.738</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9" name="文本框 8"/>
          <p:cNvSpPr txBox="1"/>
          <p:nvPr/>
        </p:nvSpPr>
        <p:spPr>
          <a:xfrm>
            <a:off x="4801870" y="2458085"/>
            <a:ext cx="3562985" cy="332105"/>
          </a:xfrm>
          <a:prstGeom prst="rect">
            <a:avLst/>
          </a:prstGeom>
          <a:noFill/>
        </p:spPr>
        <p:txBody>
          <a:bodyPr wrap="square" rtlCol="0">
            <a:no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数据优化效果</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4"/>
            </p:custDataLst>
          </p:nvPr>
        </p:nvGraphicFramePr>
        <p:xfrm>
          <a:off x="4937760" y="3929380"/>
          <a:ext cx="2512695" cy="1581785"/>
        </p:xfrm>
        <a:graphic>
          <a:graphicData uri="http://schemas.openxmlformats.org/drawingml/2006/table">
            <a:tbl>
              <a:tblPr/>
              <a:tblGrid>
                <a:gridCol w="958215"/>
                <a:gridCol w="797560"/>
                <a:gridCol w="756920"/>
              </a:tblGrid>
              <a:tr h="32321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a:t>
                      </a:r>
                      <a:r>
                        <a:rPr lang="zh-CN" altLang="en-US" sz="1200" b="1">
                          <a:solidFill>
                            <a:srgbClr val="FFFFFF"/>
                          </a:solidFill>
                          <a:latin typeface="Calibri" panose="020F0502020204030204"/>
                          <a:ea typeface="宋体" panose="02010600030101010101" pitchFamily="2" charset="-122"/>
                        </a:rPr>
                        <a:t>类型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块引用</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0.750</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图元组合</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6" name="文本框 5"/>
          <p:cNvSpPr txBox="1"/>
          <p:nvPr/>
        </p:nvSpPr>
        <p:spPr>
          <a:xfrm>
            <a:off x="4801870" y="3597275"/>
            <a:ext cx="3562985" cy="332105"/>
          </a:xfrm>
          <a:prstGeom prst="rect">
            <a:avLst/>
          </a:prstGeom>
          <a:noFill/>
        </p:spPr>
        <p:txBody>
          <a:bodyPr wrap="square" rtlCol="0">
            <a:no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类型效果</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特征融合目标检测</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25240"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，改用更深层卷积模型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MobileNetV3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EfficientNet-B0/B1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ResNet-18/ResNet-10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EfficientNet-B0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训练效果最好</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特征融合调整为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加权特征融合，提升小模板检测灵敏度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其它特征融合</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SIFT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金字塔匹配：在多个尺度层计算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特征互相关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可变形卷积融合：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设定特征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融合卷积核，根据模板特征动态调整采样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180840" y="694690"/>
            <a:ext cx="4905375" cy="1717040"/>
          </a:xfrm>
          <a:prstGeom prst="rect">
            <a:avLst/>
          </a:prstGeom>
        </p:spPr>
      </p:pic>
      <p:graphicFrame>
        <p:nvGraphicFramePr>
          <p:cNvPr id="7" name="表格 6"/>
          <p:cNvGraphicFramePr/>
          <p:nvPr>
            <p:custDataLst>
              <p:tags r:id="rId3"/>
            </p:custDataLst>
          </p:nvPr>
        </p:nvGraphicFramePr>
        <p:xfrm>
          <a:off x="4937760" y="2761615"/>
          <a:ext cx="2512695" cy="871855"/>
        </p:xfrm>
        <a:graphic>
          <a:graphicData uri="http://schemas.openxmlformats.org/drawingml/2006/table">
            <a:tbl>
              <a:tblPr/>
              <a:tblGrid>
                <a:gridCol w="958215"/>
                <a:gridCol w="797560"/>
                <a:gridCol w="756920"/>
              </a:tblGrid>
              <a:tr h="32321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a:t>
                      </a:r>
                      <a:r>
                        <a:rPr lang="zh-CN" altLang="en-US" sz="1200" b="1">
                          <a:solidFill>
                            <a:srgbClr val="FFFFFF"/>
                          </a:solidFill>
                          <a:latin typeface="Calibri" panose="020F0502020204030204"/>
                          <a:ea typeface="宋体" panose="02010600030101010101" pitchFamily="2" charset="-122"/>
                        </a:rPr>
                        <a:t>优化</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模型优化</a:t>
                      </a:r>
                      <a:r>
                        <a:rPr lang="zh-CN" altLang="en-US" sz="1200" b="0">
                          <a:latin typeface="Calibri" panose="020F0502020204030204"/>
                          <a:ea typeface="宋体" panose="02010600030101010101" pitchFamily="2" charset="-122"/>
                        </a:rPr>
                        <a:t>前</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0.738</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模型优化后</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9" name="文本框 8"/>
          <p:cNvSpPr txBox="1"/>
          <p:nvPr/>
        </p:nvSpPr>
        <p:spPr>
          <a:xfrm>
            <a:off x="4801870" y="2458085"/>
            <a:ext cx="3562985" cy="332105"/>
          </a:xfrm>
          <a:prstGeom prst="rect">
            <a:avLst/>
          </a:prstGeom>
          <a:noFill/>
        </p:spPr>
        <p:txBody>
          <a:bodyPr wrap="square" rtlCol="0">
            <a:no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模型优化测试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8" name="表格 7"/>
          <p:cNvGraphicFramePr/>
          <p:nvPr>
            <p:custDataLst>
              <p:tags r:id="rId4"/>
            </p:custDataLst>
          </p:nvPr>
        </p:nvGraphicFramePr>
        <p:xfrm>
          <a:off x="492760" y="3308350"/>
          <a:ext cx="2512695" cy="1420495"/>
        </p:xfrm>
        <a:graphic>
          <a:graphicData uri="http://schemas.openxmlformats.org/drawingml/2006/table">
            <a:tbl>
              <a:tblPr/>
              <a:tblGrid>
                <a:gridCol w="951230"/>
                <a:gridCol w="804545"/>
                <a:gridCol w="756920"/>
              </a:tblGrid>
              <a:tr h="32321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深度互相关</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0.772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注意力融合</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267335">
                <a:tc>
                  <a:txBody>
                    <a:bodyPr/>
                    <a:p>
                      <a:pPr marL="0" indent="0" algn="l">
                        <a:spcBef>
                          <a:spcPts val="500"/>
                        </a:spcBef>
                        <a:spcAft>
                          <a:spcPts val="500"/>
                        </a:spcAft>
                        <a:buNone/>
                      </a:pPr>
                      <a:r>
                        <a:rPr lang="en-US" altLang="zh-CN" sz="1200" b="0">
                          <a:latin typeface="Calibri" panose="020F0502020204030204"/>
                          <a:ea typeface="宋体" panose="02010600030101010101" pitchFamily="2" charset="-122"/>
                        </a:rPr>
                        <a:t>SIFT</a:t>
                      </a:r>
                      <a:r>
                        <a:rPr lang="zh-CN" altLang="en-US" sz="1200" b="0">
                          <a:latin typeface="Calibri" panose="020F0502020204030204"/>
                          <a:ea typeface="宋体" panose="02010600030101010101" pitchFamily="2" charset="-122"/>
                        </a:rPr>
                        <a:t>金字塔</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0.839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274320">
                <a:tc>
                  <a:txBody>
                    <a:bodyPr/>
                    <a:p>
                      <a:pPr marL="0" indent="0" algn="l">
                        <a:spcBef>
                          <a:spcPts val="500"/>
                        </a:spcBef>
                        <a:spcAft>
                          <a:spcPts val="500"/>
                        </a:spcAft>
                        <a:buNone/>
                      </a:pPr>
                      <a:r>
                        <a:rPr lang="zh-CN" altLang="en-US" sz="1200" b="0">
                          <a:latin typeface="Calibri" panose="020F0502020204030204"/>
                          <a:ea typeface="宋体" panose="02010600030101010101" pitchFamily="2" charset="-122"/>
                        </a:rPr>
                        <a:t>可变形</a:t>
                      </a:r>
                      <a:r>
                        <a:rPr lang="zh-CN" altLang="en-US" sz="1200" b="0">
                          <a:latin typeface="Calibri" panose="020F0502020204030204"/>
                          <a:ea typeface="宋体" panose="02010600030101010101" pitchFamily="2" charset="-122"/>
                        </a:rPr>
                        <a:t>卷积</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gridSpan="2">
                  <a:txBody>
                    <a:bodyPr/>
                    <a:p>
                      <a:pPr marL="0" indent="0" algn="l">
                        <a:spcBef>
                          <a:spcPts val="500"/>
                        </a:spcBef>
                        <a:spcAft>
                          <a:spcPts val="500"/>
                        </a:spcAft>
                        <a:buNone/>
                      </a:pPr>
                      <a:r>
                        <a:rPr lang="zh-CN" altLang="en-US" sz="1200" b="0">
                          <a:solidFill>
                            <a:srgbClr val="000000"/>
                          </a:solidFill>
                          <a:latin typeface="宋体" panose="02010600030101010101" pitchFamily="2" charset="-122"/>
                          <a:ea typeface="宋体" panose="02010600030101010101" pitchFamily="2" charset="-122"/>
                        </a:rPr>
                        <a:t>不收敛</a:t>
                      </a:r>
                      <a:endParaRPr lang="zh-CN" altLang="en-US"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hMerge="1">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后续优化</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31995"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容易出错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小目标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角度旋转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旋转情况在数据集中占比较低，计划将图例模板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在训练前以常见角度预先旋转增强旋转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在特征提取前加入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空间放射变换模块，自动预测图例模板的旋转、缩放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等几何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考虑Siamese孪生网络的结合</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应用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参考文献：Siamese Neural Networks: An Overview</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S</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pringer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用于比较两个输入样本的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双分支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输入：结构相同、共享权重的双分支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特征嵌入：子网络输出高维特征向量，代表输入的抽象特征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相似度计算：通过余弦相似度、对比损失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等衡量特征的相似性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数据构成：图像对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(X</a:t>
            </a:r>
            <a:r>
              <a:rPr lang="en-US"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X</a:t>
            </a:r>
            <a:r>
              <a:rPr lang="en-US"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表示是否同一类</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802630" y="777240"/>
            <a:ext cx="2289810" cy="1258570"/>
          </a:xfrm>
          <a:prstGeom prst="rect">
            <a:avLst/>
          </a:prstGeom>
        </p:spPr>
      </p:pic>
      <p:pic>
        <p:nvPicPr>
          <p:cNvPr id="4" name="图片 3"/>
          <p:cNvPicPr>
            <a:picLocks noChangeAspect="1"/>
          </p:cNvPicPr>
          <p:nvPr/>
        </p:nvPicPr>
        <p:blipFill>
          <a:blip r:embed="rId3"/>
          <a:stretch>
            <a:fillRect/>
          </a:stretch>
        </p:blipFill>
        <p:spPr>
          <a:xfrm>
            <a:off x="5802630" y="2204720"/>
            <a:ext cx="2289175" cy="1356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4.23</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特征融合目标检测尝试</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数据集</a:t>
            </a:r>
            <a:r>
              <a:rPr lang="zh-CN" altLang="en-US" sz="2000" dirty="0" smtClean="0">
                <a:solidFill>
                  <a:schemeClr val="tx1">
                    <a:lumMod val="65000"/>
                    <a:lumOff val="35000"/>
                  </a:schemeClr>
                </a:solidFill>
                <a:latin typeface="+mj-ea"/>
                <a:ea typeface="+mj-ea"/>
                <a:sym typeface="+mn-ea"/>
              </a:rPr>
              <a:t>构建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天花视口打印图、图例图元裁剪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脚本</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定位一个天花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视口，定位图例表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筛选单一块参照类型，构建块名、标签键值对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遍历模型空间记录查找图例块锚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打印视口，裁剪图例图元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锚框坐标转换到图像域</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数量</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张图纸文件，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个块类型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1197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个标注锚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800215" y="708660"/>
            <a:ext cx="1624965" cy="2018030"/>
          </a:xfrm>
          <a:prstGeom prst="rect">
            <a:avLst/>
          </a:prstGeom>
        </p:spPr>
      </p:pic>
      <p:pic>
        <p:nvPicPr>
          <p:cNvPr id="4" name="图片 3"/>
          <p:cNvPicPr>
            <a:picLocks noChangeAspect="1"/>
          </p:cNvPicPr>
          <p:nvPr/>
        </p:nvPicPr>
        <p:blipFill>
          <a:blip r:embed="rId3"/>
          <a:stretch>
            <a:fillRect/>
          </a:stretch>
        </p:blipFill>
        <p:spPr>
          <a:xfrm>
            <a:off x="3736975" y="708660"/>
            <a:ext cx="2820035" cy="2397760"/>
          </a:xfrm>
          <a:prstGeom prst="rect">
            <a:avLst/>
          </a:prstGeom>
        </p:spPr>
      </p:pic>
      <p:pic>
        <p:nvPicPr>
          <p:cNvPr id="5" name="图片 4"/>
          <p:cNvPicPr>
            <a:picLocks noChangeAspect="1"/>
          </p:cNvPicPr>
          <p:nvPr/>
        </p:nvPicPr>
        <p:blipFill>
          <a:blip r:embed="rId4"/>
          <a:stretch>
            <a:fillRect/>
          </a:stretch>
        </p:blipFill>
        <p:spPr>
          <a:xfrm>
            <a:off x="3776980" y="3106420"/>
            <a:ext cx="2440940" cy="1934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模型构建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图例模板图像、天花视口图像作为输入分别提取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特征融合，检测头预测目标，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NMS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CSPDarkNet53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ShuffleNetV2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（轻量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FPN+PAN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），双向多尺度融合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模板：单层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特征融合模块：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深度互相关：可变形卷积对齐特征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注意力融合：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Query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Key/Value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，通过注意力权重聚焦相关区域。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检测头模块：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Anchor-Free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损失函数</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边界框回归损失（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353560" y="694690"/>
            <a:ext cx="4682490" cy="1638935"/>
          </a:xfrm>
          <a:prstGeom prst="rect">
            <a:avLst/>
          </a:prstGeom>
        </p:spPr>
      </p:pic>
      <p:graphicFrame>
        <p:nvGraphicFramePr>
          <p:cNvPr id="7" name="表格 6"/>
          <p:cNvGraphicFramePr/>
          <p:nvPr>
            <p:custDataLst>
              <p:tags r:id="rId3"/>
            </p:custDataLst>
          </p:nvPr>
        </p:nvGraphicFramePr>
        <p:xfrm>
          <a:off x="4937760" y="2999740"/>
          <a:ext cx="2512695" cy="1581785"/>
        </p:xfrm>
        <a:graphic>
          <a:graphicData uri="http://schemas.openxmlformats.org/drawingml/2006/table">
            <a:tbl>
              <a:tblPr/>
              <a:tblGrid>
                <a:gridCol w="951230"/>
                <a:gridCol w="804545"/>
                <a:gridCol w="756920"/>
              </a:tblGrid>
              <a:tr h="32321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深度互相关</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0.703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0.683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注意力融合</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8" name="图片 7"/>
          <p:cNvPicPr>
            <a:picLocks noChangeAspect="1"/>
          </p:cNvPicPr>
          <p:nvPr/>
        </p:nvPicPr>
        <p:blipFill>
          <a:blip r:embed="rId4"/>
          <a:stretch>
            <a:fillRect/>
          </a:stretch>
        </p:blipFill>
        <p:spPr>
          <a:xfrm>
            <a:off x="583565" y="3916045"/>
            <a:ext cx="4177030" cy="758190"/>
          </a:xfrm>
          <a:prstGeom prst="rect">
            <a:avLst/>
          </a:prstGeom>
        </p:spPr>
      </p:pic>
      <p:sp>
        <p:nvSpPr>
          <p:cNvPr id="9" name="文本框 8"/>
          <p:cNvSpPr txBox="1"/>
          <p:nvPr/>
        </p:nvSpPr>
        <p:spPr>
          <a:xfrm>
            <a:off x="4801870" y="2508250"/>
            <a:ext cx="3562985" cy="491490"/>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训练100epoch以上收敛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计算准确率和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改进</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43230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容易出错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相似小目标容易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混在一起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方面</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，改用更深层卷积模型，模板特征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透彻学习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加权特征融合，提升小模板检测灵敏度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金字塔匹配：多个尺度层计算互相关，融合多尺度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响应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相似性度量特征融合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策略：将模板和大图特征映射到度量空间，通过距离函数（如余弦相似度）匹配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改进策略-数据方面</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构建数据集时只选用了单个天花视口，还有其它天花视口或非天花视口（插座布置）未用于数据集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163185" y="777240"/>
            <a:ext cx="2289810" cy="1258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4.16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天花图元</a:t>
            </a:r>
            <a:r>
              <a:rPr lang="zh-CN" altLang="en-US" dirty="0">
                <a:solidFill>
                  <a:schemeClr val="accent2">
                    <a:lumMod val="75000"/>
                  </a:schemeClr>
                </a:solidFill>
                <a:latin typeface="+mj-ea"/>
                <a:ea typeface="+mj-ea"/>
              </a:rPr>
              <a:t>检测推进</a:t>
            </a:r>
            <a:endParaRPr lang="zh-CN" altLang="en-US" sz="1400"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3451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最新版</a:t>
            </a:r>
            <a:r>
              <a:rPr lang="en-US" altLang="zh-CN" sz="2000" dirty="0" smtClean="0">
                <a:solidFill>
                  <a:schemeClr val="tx1">
                    <a:lumMod val="65000"/>
                    <a:lumOff val="35000"/>
                  </a:schemeClr>
                </a:solidFill>
                <a:latin typeface="+mj-ea"/>
                <a:ea typeface="+mj-ea"/>
                <a:sym typeface="+mn-ea"/>
              </a:rPr>
              <a:t>AutoCAD</a:t>
            </a:r>
            <a:r>
              <a:rPr lang="zh-CN" altLang="en-US" sz="2000" dirty="0" smtClean="0">
                <a:solidFill>
                  <a:schemeClr val="tx1">
                    <a:lumMod val="65000"/>
                    <a:lumOff val="35000"/>
                  </a:schemeClr>
                </a:solidFill>
                <a:latin typeface="+mj-ea"/>
                <a:ea typeface="+mj-ea"/>
                <a:sym typeface="+mn-ea"/>
              </a:rPr>
              <a:t>智能块</a:t>
            </a:r>
            <a:r>
              <a:rPr lang="zh-CN" altLang="en-US" sz="2000" dirty="0" smtClean="0">
                <a:solidFill>
                  <a:schemeClr val="tx1">
                    <a:lumMod val="65000"/>
                    <a:lumOff val="35000"/>
                  </a:schemeClr>
                </a:solidFill>
                <a:latin typeface="+mj-ea"/>
                <a:ea typeface="+mj-ea"/>
                <a:sym typeface="+mn-ea"/>
              </a:rPr>
              <a:t>功能</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选定示例几何图元组合，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查找模型空间图元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AutoCAD2025智能块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根据选定几何图形，通过机器学习算法查找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并亮显同一几何图形的所有实例，智能转换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组合图元效果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无法识别文字、填充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586105" y="2757170"/>
            <a:ext cx="1796415" cy="2057400"/>
          </a:xfrm>
          <a:prstGeom prst="rect">
            <a:avLst/>
          </a:prstGeom>
        </p:spPr>
      </p:pic>
      <p:pic>
        <p:nvPicPr>
          <p:cNvPr id="472" name="图片 3"/>
          <p:cNvPicPr>
            <a:picLocks noChangeAspect="1"/>
          </p:cNvPicPr>
          <p:nvPr/>
        </p:nvPicPr>
        <p:blipFill>
          <a:blip r:embed="rId3"/>
          <a:stretch>
            <a:fillRect/>
          </a:stretch>
        </p:blipFill>
        <p:spPr>
          <a:xfrm>
            <a:off x="2585085" y="2868295"/>
            <a:ext cx="2460625" cy="1831340"/>
          </a:xfrm>
          <a:prstGeom prst="rect">
            <a:avLst/>
          </a:prstGeom>
          <a:noFill/>
          <a:ln>
            <a:noFill/>
          </a:ln>
        </p:spPr>
      </p:pic>
      <p:pic>
        <p:nvPicPr>
          <p:cNvPr id="473" name="图片 4"/>
          <p:cNvPicPr>
            <a:picLocks noChangeAspect="1"/>
          </p:cNvPicPr>
          <p:nvPr/>
        </p:nvPicPr>
        <p:blipFill>
          <a:blip r:embed="rId4"/>
          <a:stretch>
            <a:fillRect/>
          </a:stretch>
        </p:blipFill>
        <p:spPr>
          <a:xfrm>
            <a:off x="5292725" y="2868295"/>
            <a:ext cx="3162935" cy="1830705"/>
          </a:xfrm>
          <a:prstGeom prst="rect">
            <a:avLst/>
          </a:prstGeom>
          <a:noFill/>
          <a:ln>
            <a:noFill/>
          </a:ln>
        </p:spPr>
      </p:pic>
      <p:pic>
        <p:nvPicPr>
          <p:cNvPr id="8" name="图片 7"/>
          <p:cNvPicPr>
            <a:picLocks noChangeAspect="1"/>
          </p:cNvPicPr>
          <p:nvPr/>
        </p:nvPicPr>
        <p:blipFill>
          <a:blip r:embed="rId5"/>
          <a:stretch>
            <a:fillRect/>
          </a:stretch>
        </p:blipFill>
        <p:spPr>
          <a:xfrm>
            <a:off x="6006465" y="755015"/>
            <a:ext cx="1841500" cy="2002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跨模态图像匹配</a:t>
            </a:r>
            <a:r>
              <a:rPr lang="zh-CN" altLang="en-US" sz="2000" dirty="0" smtClean="0">
                <a:solidFill>
                  <a:schemeClr val="tx1">
                    <a:lumMod val="65000"/>
                    <a:lumOff val="35000"/>
                  </a:schemeClr>
                </a:solidFill>
                <a:latin typeface="+mj-ea"/>
                <a:ea typeface="+mj-ea"/>
                <a:sym typeface="+mn-ea"/>
              </a:rPr>
              <a:t>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340296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跨模态图像匹配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领域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相同的拍摄对象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在不同成像系统</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风格引起的模态差距</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基本思路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等技术检测关键点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使用图神经网络等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技术匹配关键点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参考文献</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XoFTR:Cross-modalFeatureMatchingTransformer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2024</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提出一种用于热红外（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TIR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）和可见光图像之间局部特征匹配的交叉模态交叉视图方法。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Affine steerers for structured keypoint description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ECCV 2024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提出了一种训练基于深度学习的关键点描述符的方法，使它们对于图像平面的局部仿射变换近似相等。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375910" y="636905"/>
            <a:ext cx="2423160" cy="1426845"/>
          </a:xfrm>
          <a:prstGeom prst="rect">
            <a:avLst/>
          </a:prstGeom>
        </p:spPr>
      </p:pic>
      <p:pic>
        <p:nvPicPr>
          <p:cNvPr id="6" name="图片 5"/>
          <p:cNvPicPr>
            <a:picLocks noChangeAspect="1"/>
          </p:cNvPicPr>
          <p:nvPr/>
        </p:nvPicPr>
        <p:blipFill>
          <a:blip r:embed="rId3"/>
          <a:stretch>
            <a:fillRect/>
          </a:stretch>
        </p:blipFill>
        <p:spPr>
          <a:xfrm>
            <a:off x="5320030" y="2129155"/>
            <a:ext cx="2693035" cy="1069975"/>
          </a:xfrm>
          <a:prstGeom prst="rect">
            <a:avLst/>
          </a:prstGeom>
        </p:spPr>
      </p:pic>
      <p:pic>
        <p:nvPicPr>
          <p:cNvPr id="10" name="图片 9"/>
          <p:cNvPicPr>
            <a:picLocks noChangeAspect="1"/>
          </p:cNvPicPr>
          <p:nvPr/>
        </p:nvPicPr>
        <p:blipFill>
          <a:blip r:embed="rId4"/>
          <a:stretch>
            <a:fillRect/>
          </a:stretch>
        </p:blipFill>
        <p:spPr>
          <a:xfrm>
            <a:off x="5320030" y="3328670"/>
            <a:ext cx="2773680" cy="1471295"/>
          </a:xfrm>
          <a:prstGeom prst="rect">
            <a:avLst/>
          </a:prstGeom>
        </p:spPr>
      </p:pic>
      <p:pic>
        <p:nvPicPr>
          <p:cNvPr id="5" name="图片 4"/>
          <p:cNvPicPr>
            <a:picLocks noChangeAspect="1"/>
          </p:cNvPicPr>
          <p:nvPr/>
        </p:nvPicPr>
        <p:blipFill>
          <a:blip r:embed="rId5"/>
          <a:stretch>
            <a:fillRect/>
          </a:stretch>
        </p:blipFill>
        <p:spPr>
          <a:xfrm>
            <a:off x="2416810" y="3905885"/>
            <a:ext cx="2263775" cy="1229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799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图例标签多级分类</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372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219575" y="26930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图层标签多级</a:t>
            </a:r>
            <a:r>
              <a:rPr lang="zh-CN" altLang="en-US" dirty="0">
                <a:solidFill>
                  <a:schemeClr val="accent2">
                    <a:lumMod val="75000"/>
                  </a:schemeClr>
                </a:solidFill>
                <a:latin typeface="+mj-ea"/>
                <a:ea typeface="+mj-ea"/>
              </a:rPr>
              <a:t>分类</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581135"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多分支目标检测</a:t>
            </a:r>
            <a:r>
              <a:rPr lang="zh-CN" altLang="en-US" sz="2000" dirty="0" smtClean="0">
                <a:solidFill>
                  <a:schemeClr val="tx1">
                    <a:lumMod val="65000"/>
                    <a:lumOff val="35000"/>
                  </a:schemeClr>
                </a:solidFill>
                <a:latin typeface="+mj-ea"/>
                <a:ea typeface="+mj-ea"/>
                <a:sym typeface="+mn-ea"/>
              </a:rPr>
              <a:t>思路</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91033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思路参考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文献</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UNITER: UNiversal Image-TExt Representation Learning                                       EMNLP 2020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通过在四个图像文本数据集（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COCO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、视觉基因组、概念字幕和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SBU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字幕）上进行大规模训练来学习，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通过联合多模态嵌入为下游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检测任务提供动力。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模型结构</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设想</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原始图像分支：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提取原始图像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模板图像分支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NLP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BERT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）编码图例文本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基于融合后的特征，使用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RetinaNet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Smooth L1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（锚框误差）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Focal Loss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数据：（原始图像、图例模板、图例文本）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标注：人工标注锚框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036060" y="681355"/>
            <a:ext cx="4631055" cy="2073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4.10</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天花图元查找</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图纸识别产品</a:t>
            </a:r>
            <a:r>
              <a:rPr lang="zh-CN" altLang="en-US" dirty="0">
                <a:solidFill>
                  <a:schemeClr val="accent2">
                    <a:lumMod val="75000"/>
                  </a:schemeClr>
                </a:solidFill>
                <a:latin typeface="+mj-ea"/>
                <a:ea typeface="+mj-ea"/>
              </a:rPr>
              <a:t>调研</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天花图元图例查找</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不同类型灯、烟感、淋浴、排气扇、插座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图元特点：小，种类多，干扰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多，不同图纸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图例匹配方案一：块名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针对唯一块引用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类型表示的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空间，唯一块名匹配，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!PYH-PM-AC-JXK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能够解决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情况的图例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填充类型、多块组合、多几何图元组合、文本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65015" y="2619375"/>
            <a:ext cx="1841500" cy="2002155"/>
          </a:xfrm>
          <a:prstGeom prst="rect">
            <a:avLst/>
          </a:prstGeom>
        </p:spPr>
      </p:pic>
      <p:pic>
        <p:nvPicPr>
          <p:cNvPr id="450" name="图片 2"/>
          <p:cNvPicPr>
            <a:picLocks noChangeAspect="1"/>
          </p:cNvPicPr>
          <p:nvPr/>
        </p:nvPicPr>
        <p:blipFill>
          <a:blip r:embed="rId3"/>
          <a:srcRect r="35866" b="1932"/>
          <a:stretch>
            <a:fillRect/>
          </a:stretch>
        </p:blipFill>
        <p:spPr>
          <a:xfrm>
            <a:off x="6488430" y="2619375"/>
            <a:ext cx="2256155" cy="1644015"/>
          </a:xfrm>
          <a:prstGeom prst="rect">
            <a:avLst/>
          </a:prstGeom>
          <a:noFill/>
          <a:ln>
            <a:noFill/>
          </a:ln>
        </p:spPr>
      </p:pic>
      <p:pic>
        <p:nvPicPr>
          <p:cNvPr id="4" name="图片 3"/>
          <p:cNvPicPr>
            <a:picLocks noChangeAspect="1"/>
          </p:cNvPicPr>
          <p:nvPr/>
        </p:nvPicPr>
        <p:blipFill>
          <a:blip r:embed="rId4"/>
          <a:stretch>
            <a:fillRect/>
          </a:stretch>
        </p:blipFill>
        <p:spPr>
          <a:xfrm>
            <a:off x="4184650" y="715010"/>
            <a:ext cx="4559935" cy="1860550"/>
          </a:xfrm>
          <a:prstGeom prst="rect">
            <a:avLst/>
          </a:prstGeom>
        </p:spPr>
      </p:pic>
      <p:pic>
        <p:nvPicPr>
          <p:cNvPr id="453" name="图片 4"/>
          <p:cNvPicPr>
            <a:picLocks noChangeAspect="1"/>
          </p:cNvPicPr>
          <p:nvPr/>
        </p:nvPicPr>
        <p:blipFill>
          <a:blip r:embed="rId5"/>
          <a:stretch>
            <a:fillRect/>
          </a:stretch>
        </p:blipFill>
        <p:spPr>
          <a:xfrm>
            <a:off x="492760" y="3151505"/>
            <a:ext cx="1443990" cy="938530"/>
          </a:xfrm>
          <a:prstGeom prst="rect">
            <a:avLst/>
          </a:prstGeom>
          <a:noFill/>
          <a:ln>
            <a:noFill/>
          </a:ln>
        </p:spPr>
      </p:pic>
      <p:pic>
        <p:nvPicPr>
          <p:cNvPr id="454" name="图片 5"/>
          <p:cNvPicPr>
            <a:picLocks noChangeAspect="1"/>
          </p:cNvPicPr>
          <p:nvPr/>
        </p:nvPicPr>
        <p:blipFill>
          <a:blip r:embed="rId6"/>
          <a:stretch>
            <a:fillRect/>
          </a:stretch>
        </p:blipFill>
        <p:spPr>
          <a:xfrm>
            <a:off x="2081530" y="3153410"/>
            <a:ext cx="1441450" cy="936625"/>
          </a:xfrm>
          <a:prstGeom prst="rect">
            <a:avLst/>
          </a:prstGeom>
          <a:noFill/>
          <a:ln>
            <a:noFill/>
          </a:ln>
        </p:spPr>
      </p:pic>
      <p:pic>
        <p:nvPicPr>
          <p:cNvPr id="455" name="图片 6"/>
          <p:cNvPicPr>
            <a:picLocks noChangeAspect="1"/>
          </p:cNvPicPr>
          <p:nvPr/>
        </p:nvPicPr>
        <p:blipFill>
          <a:blip r:embed="rId7"/>
          <a:stretch>
            <a:fillRect/>
          </a:stretch>
        </p:blipFill>
        <p:spPr>
          <a:xfrm>
            <a:off x="492760" y="4121150"/>
            <a:ext cx="1443990" cy="1022350"/>
          </a:xfrm>
          <a:prstGeom prst="rect">
            <a:avLst/>
          </a:prstGeom>
          <a:noFill/>
          <a:ln>
            <a:noFill/>
          </a:ln>
        </p:spPr>
      </p:pic>
      <p:pic>
        <p:nvPicPr>
          <p:cNvPr id="460" name="图片 5"/>
          <p:cNvPicPr>
            <a:picLocks noChangeAspect="1"/>
          </p:cNvPicPr>
          <p:nvPr/>
        </p:nvPicPr>
        <p:blipFill>
          <a:blip r:embed="rId8"/>
          <a:stretch>
            <a:fillRect/>
          </a:stretch>
        </p:blipFill>
        <p:spPr>
          <a:xfrm>
            <a:off x="2081530" y="4121150"/>
            <a:ext cx="1580515" cy="9963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天花图元图例查找</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1847850" cy="35496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块名匹配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9" name="图片 1"/>
          <p:cNvPicPr>
            <a:picLocks noChangeAspect="1"/>
          </p:cNvPicPr>
          <p:nvPr/>
        </p:nvPicPr>
        <p:blipFill>
          <a:blip r:embed="rId2"/>
          <a:stretch>
            <a:fillRect/>
          </a:stretch>
        </p:blipFill>
        <p:spPr>
          <a:xfrm>
            <a:off x="1844675" y="716915"/>
            <a:ext cx="6322060" cy="41973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图像匹配方法</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图像匹配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skimage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matchTemplate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计算模板图像和原始图像部分区域的平方差、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互相关系数、相关性系数作为相似度。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缺陷：不支持缩放、不支持旋转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预处理：灰度化、边缘</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迭代缩放、旋转，适应不同的匹配尺寸和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卷积扫描匹配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设定阈值筛选候选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NMS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非极大值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抑制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受到周围背景干扰</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特别小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时匹配效果不佳</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不同匹配对象阈值不同，很难选定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阈值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910965" y="636905"/>
            <a:ext cx="4968240" cy="2022475"/>
          </a:xfrm>
          <a:prstGeom prst="rect">
            <a:avLst/>
          </a:prstGeom>
        </p:spPr>
      </p:pic>
      <p:pic>
        <p:nvPicPr>
          <p:cNvPr id="458" name="图片 3"/>
          <p:cNvPicPr>
            <a:picLocks noChangeAspect="1"/>
          </p:cNvPicPr>
          <p:nvPr/>
        </p:nvPicPr>
        <p:blipFill>
          <a:blip r:embed="rId3"/>
          <a:stretch>
            <a:fillRect/>
          </a:stretch>
        </p:blipFill>
        <p:spPr>
          <a:xfrm>
            <a:off x="3910965" y="2717800"/>
            <a:ext cx="3190875" cy="2320290"/>
          </a:xfrm>
          <a:prstGeom prst="rect">
            <a:avLst/>
          </a:prstGeom>
          <a:noFill/>
          <a:ln>
            <a:noFill/>
          </a:ln>
        </p:spPr>
      </p:pic>
      <p:pic>
        <p:nvPicPr>
          <p:cNvPr id="6" name="图片 5" descr="template3"/>
          <p:cNvPicPr>
            <a:picLocks noChangeAspect="1"/>
          </p:cNvPicPr>
          <p:nvPr/>
        </p:nvPicPr>
        <p:blipFill>
          <a:blip r:embed="rId4"/>
          <a:stretch>
            <a:fillRect/>
          </a:stretch>
        </p:blipFill>
        <p:spPr>
          <a:xfrm>
            <a:off x="7444740" y="3359785"/>
            <a:ext cx="568325" cy="588645"/>
          </a:xfrm>
          <a:prstGeom prst="rect">
            <a:avLst/>
          </a:prstGeom>
        </p:spPr>
      </p:pic>
      <p:pic>
        <p:nvPicPr>
          <p:cNvPr id="7" name="图片 6" descr="template1"/>
          <p:cNvPicPr>
            <a:picLocks noChangeAspect="1"/>
          </p:cNvPicPr>
          <p:nvPr/>
        </p:nvPicPr>
        <p:blipFill>
          <a:blip r:embed="rId5"/>
          <a:stretch>
            <a:fillRect/>
          </a:stretch>
        </p:blipFill>
        <p:spPr>
          <a:xfrm>
            <a:off x="7444740" y="2717800"/>
            <a:ext cx="646430" cy="583565"/>
          </a:xfrm>
          <a:prstGeom prst="rect">
            <a:avLst/>
          </a:prstGeom>
        </p:spPr>
      </p:pic>
      <p:pic>
        <p:nvPicPr>
          <p:cNvPr id="8" name="图片 7" descr="template2"/>
          <p:cNvPicPr>
            <a:picLocks noChangeAspect="1"/>
          </p:cNvPicPr>
          <p:nvPr/>
        </p:nvPicPr>
        <p:blipFill>
          <a:blip r:embed="rId6"/>
          <a:stretch>
            <a:fillRect/>
          </a:stretch>
        </p:blipFill>
        <p:spPr>
          <a:xfrm>
            <a:off x="7444740" y="4103370"/>
            <a:ext cx="630555" cy="574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其它匹配方法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几何相似度</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天花图元矢量整理：文本、填充、块引用、线、弧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几何相似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Hausdorff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距离：衡量两组点集的最大最小距离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rechet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距离：考虑点集之间的路径相似性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形状上下文：通过极坐标直方图描述点分布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Procrustes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分析：对齐两组点集后计算残差（需先归一化缩放和旋转）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图层、颜色相似匹配</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SelectSimilar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匹配图层、颜色、类型、线型、线宽</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 2025</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引入智能块</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通过规则库和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算法分析对象及上下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https://help.autodesk.com/view/ACD/2025/ENU/?guid=GUID-CC745193-9397-49A5-B50B-236D04EE0845</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759960" y="2471420"/>
            <a:ext cx="3214370" cy="2223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图纸解析产品</a:t>
            </a:r>
            <a:r>
              <a:rPr lang="zh-CN" altLang="en-US" sz="2000" dirty="0" smtClean="0">
                <a:solidFill>
                  <a:schemeClr val="tx1">
                    <a:lumMod val="65000"/>
                    <a:lumOff val="35000"/>
                  </a:schemeClr>
                </a:solidFill>
                <a:latin typeface="+mj-ea"/>
                <a:ea typeface="+mj-ea"/>
                <a:sym typeface="+mn-ea"/>
              </a:rPr>
              <a:t>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914900" cy="4236720"/>
          </a:xfrm>
          <a:prstGeom prst="rect">
            <a:avLst/>
          </a:prstGeom>
          <a:noFill/>
        </p:spPr>
        <p:txBody>
          <a:bodyPr wrap="square" rtlCol="0">
            <a:noAutofit/>
          </a:bodyPr>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迅捷</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编辑器、云图科技</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快速看图</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产品功能：看图、测距、修补断线、格式转换、提取文字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官网：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https://www.shipinzhuanhuan.cn/cad5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https://cad.glodon.com/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万翼AI审图：</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通过计算机视觉和规则库，支持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初审，在线审查。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结构智能化：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构建目录树、自动整理图名图号、支持按图纸信息搜索。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审查内容：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是否损坏，外部参照没有丢失，图签关键信息完整。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识别图纸中的冲突（如管线碰撞）、尺寸错误、标注遗漏等常见问题。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支持国标对照。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https://www.vaiplus.com/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https://mp.weixin.qq.com/s/RBRUWkZL8L4-I5Rxa6rp7A</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清华大学图智，工程图纸识别审查重建系统</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https://tuzhi.ai/</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https://next.tuzhi.ai/</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AIstructure-Copilot，图纸结构识别，剪力墙</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官网：https://ai-structure.com/#/ShearWallCases</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介绍：https://zhuanlan.zhihu.com/p/642750118</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5225415" y="714375"/>
            <a:ext cx="3048000" cy="645160"/>
          </a:xfrm>
          <a:prstGeom prst="rect">
            <a:avLst/>
          </a:prstGeom>
          <a:noFill/>
        </p:spPr>
        <p:txBody>
          <a:bodyPr wrap="square" rtlCol="0">
            <a:spAutoFit/>
          </a:bodyPr>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阿里云，CAD到BIM建筑信息模型</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https://developer.aliyun.com/article/780700</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rcRect r="33325"/>
          <a:stretch>
            <a:fillRect/>
          </a:stretch>
        </p:blipFill>
        <p:spPr>
          <a:xfrm>
            <a:off x="4632960" y="3663950"/>
            <a:ext cx="3856990"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4.2</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房间区域划分</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天花图元图例查找</a:t>
            </a:r>
            <a:r>
              <a:rPr lang="zh-CN" altLang="en-US" dirty="0">
                <a:solidFill>
                  <a:schemeClr val="accent2">
                    <a:lumMod val="75000"/>
                  </a:schemeClr>
                </a:solidFill>
                <a:latin typeface="+mj-ea"/>
                <a:ea typeface="+mj-ea"/>
              </a:rPr>
              <a:t>尝试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房间区域划分</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客厅子区域划分完善</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针对餐厅、玄关、走廊子区域标签，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查找凹角，计算区域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辅助线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凹角辅助线无法分割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基于文本标签最近邻区域扩展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修正圆弧门关门时镜像问题</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图纸空间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AttributeDifinition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图纸空间属性定义类型无法直接获取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调研博客，查找标签时从父类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61340" y="2571750"/>
            <a:ext cx="2955290" cy="2524760"/>
          </a:xfrm>
          <a:prstGeom prst="rect">
            <a:avLst/>
          </a:prstGeom>
        </p:spPr>
      </p:pic>
      <p:pic>
        <p:nvPicPr>
          <p:cNvPr id="438" name="图片 1"/>
          <p:cNvPicPr>
            <a:picLocks noChangeAspect="1"/>
          </p:cNvPicPr>
          <p:nvPr/>
        </p:nvPicPr>
        <p:blipFill>
          <a:blip r:embed="rId3"/>
          <a:stretch>
            <a:fillRect/>
          </a:stretch>
        </p:blipFill>
        <p:spPr>
          <a:xfrm>
            <a:off x="5671185" y="2591435"/>
            <a:ext cx="1093470" cy="1002030"/>
          </a:xfrm>
          <a:prstGeom prst="rect">
            <a:avLst/>
          </a:prstGeom>
          <a:noFill/>
          <a:ln>
            <a:noFill/>
          </a:ln>
        </p:spPr>
      </p:pic>
      <p:pic>
        <p:nvPicPr>
          <p:cNvPr id="4" name="图片 3"/>
          <p:cNvPicPr>
            <a:picLocks noChangeAspect="1"/>
          </p:cNvPicPr>
          <p:nvPr/>
        </p:nvPicPr>
        <p:blipFill>
          <a:blip r:embed="rId4"/>
          <a:stretch>
            <a:fillRect/>
          </a:stretch>
        </p:blipFill>
        <p:spPr>
          <a:xfrm>
            <a:off x="4317365" y="2588895"/>
            <a:ext cx="984885" cy="1004570"/>
          </a:xfrm>
          <a:prstGeom prst="rect">
            <a:avLst/>
          </a:prstGeom>
        </p:spPr>
      </p:pic>
      <p:pic>
        <p:nvPicPr>
          <p:cNvPr id="8" name="图片 7"/>
          <p:cNvPicPr>
            <a:picLocks noChangeAspect="1"/>
          </p:cNvPicPr>
          <p:nvPr/>
        </p:nvPicPr>
        <p:blipFill>
          <a:blip r:embed="rId5"/>
          <a:stretch>
            <a:fillRect/>
          </a:stretch>
        </p:blipFill>
        <p:spPr>
          <a:xfrm>
            <a:off x="4317365" y="708660"/>
            <a:ext cx="4344035" cy="1791970"/>
          </a:xfrm>
          <a:prstGeom prst="rect">
            <a:avLst/>
          </a:prstGeom>
        </p:spPr>
      </p:pic>
      <p:pic>
        <p:nvPicPr>
          <p:cNvPr id="9" name="图片 1"/>
          <p:cNvPicPr>
            <a:picLocks noChangeAspect="1"/>
          </p:cNvPicPr>
          <p:nvPr/>
        </p:nvPicPr>
        <p:blipFill>
          <a:blip r:embed="rId6"/>
          <a:stretch>
            <a:fillRect/>
          </a:stretch>
        </p:blipFill>
        <p:spPr>
          <a:xfrm>
            <a:off x="4317365" y="3842385"/>
            <a:ext cx="3689350" cy="5626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天花图元图例查找</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各种类型灯、烟感、淋浴、排气扇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图元特点：小，种类多，干扰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多，不同图纸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提取图例标签，图纸空间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提取图例表格线，筛选平行正对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提取图例图元，按行还原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构造块名与标签的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遍历模型空间，查找图例块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993890" y="687705"/>
            <a:ext cx="1564005" cy="2496185"/>
          </a:xfrm>
          <a:prstGeom prst="rect">
            <a:avLst/>
          </a:prstGeom>
        </p:spPr>
      </p:pic>
      <p:pic>
        <p:nvPicPr>
          <p:cNvPr id="5" name="图片 4"/>
          <p:cNvPicPr>
            <a:picLocks noChangeAspect="1"/>
          </p:cNvPicPr>
          <p:nvPr/>
        </p:nvPicPr>
        <p:blipFill>
          <a:blip r:embed="rId3"/>
          <a:stretch>
            <a:fillRect/>
          </a:stretch>
        </p:blipFill>
        <p:spPr>
          <a:xfrm>
            <a:off x="4506595" y="687705"/>
            <a:ext cx="2296795" cy="2496185"/>
          </a:xfrm>
          <a:prstGeom prst="rect">
            <a:avLst/>
          </a:prstGeom>
        </p:spPr>
      </p:pic>
      <p:pic>
        <p:nvPicPr>
          <p:cNvPr id="445" name="图片 1"/>
          <p:cNvPicPr>
            <a:picLocks noChangeAspect="1"/>
          </p:cNvPicPr>
          <p:nvPr/>
        </p:nvPicPr>
        <p:blipFill>
          <a:blip r:embed="rId4"/>
          <a:srcRect b="49362"/>
          <a:stretch>
            <a:fillRect/>
          </a:stretch>
        </p:blipFill>
        <p:spPr>
          <a:xfrm>
            <a:off x="4506595" y="3260090"/>
            <a:ext cx="3617595" cy="1052195"/>
          </a:xfrm>
          <a:prstGeom prst="rect">
            <a:avLst/>
          </a:prstGeom>
          <a:noFill/>
          <a:ln>
            <a:noFill/>
          </a:ln>
        </p:spPr>
      </p:pic>
      <p:pic>
        <p:nvPicPr>
          <p:cNvPr id="450" name="图片 2"/>
          <p:cNvPicPr>
            <a:picLocks noChangeAspect="1"/>
          </p:cNvPicPr>
          <p:nvPr/>
        </p:nvPicPr>
        <p:blipFill>
          <a:blip r:embed="rId5"/>
          <a:stretch>
            <a:fillRect/>
          </a:stretch>
        </p:blipFill>
        <p:spPr>
          <a:xfrm>
            <a:off x="447675" y="3183890"/>
            <a:ext cx="3517900" cy="1676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直接呈现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在图纸中的短文本，针对具体图元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场景的解释说明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主体、修饰词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针对上周不明确分类情况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针对人工标注存在的疏漏情况，重新使用模型校对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选用效果最好的三个模型投票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105525" y="0"/>
            <a:ext cx="2120900" cy="4017645"/>
          </a:xfrm>
          <a:prstGeom prst="rect">
            <a:avLst/>
          </a:prstGeom>
        </p:spPr>
      </p:pic>
      <p:pic>
        <p:nvPicPr>
          <p:cNvPr id="8" name="图片 7"/>
          <p:cNvPicPr>
            <a:picLocks noChangeAspect="1"/>
          </p:cNvPicPr>
          <p:nvPr/>
        </p:nvPicPr>
        <p:blipFill>
          <a:blip r:embed="rId3"/>
          <a:stretch>
            <a:fillRect/>
          </a:stretch>
        </p:blipFill>
        <p:spPr>
          <a:xfrm>
            <a:off x="2882265" y="1071880"/>
            <a:ext cx="2726055" cy="771525"/>
          </a:xfrm>
          <a:prstGeom prst="rect">
            <a:avLst/>
          </a:prstGeom>
        </p:spPr>
      </p:pic>
      <p:graphicFrame>
        <p:nvGraphicFramePr>
          <p:cNvPr id="4" name="表格 3"/>
          <p:cNvGraphicFramePr/>
          <p:nvPr>
            <p:custDataLst>
              <p:tags r:id="rId4"/>
            </p:custDataLst>
          </p:nvPr>
        </p:nvGraphicFramePr>
        <p:xfrm>
          <a:off x="492760" y="2900680"/>
          <a:ext cx="2875915" cy="2048510"/>
        </p:xfrm>
        <a:graphic>
          <a:graphicData uri="http://schemas.openxmlformats.org/drawingml/2006/table">
            <a:tbl>
              <a:tblPr/>
              <a:tblGrid>
                <a:gridCol w="1089025"/>
                <a:gridCol w="920750"/>
                <a:gridCol w="866140"/>
              </a:tblGrid>
              <a:tr h="34163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3528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TextRNN_Att</a:t>
                      </a:r>
                      <a:endParaRPr lang="en-US" altLang="zh-CN" sz="1200">
                        <a:solidFill>
                          <a:srgbClr val="000000"/>
                        </a:solidFill>
                        <a:latin typeface="宋体" panose="02010600030101010101" pitchFamily="2" charset="-122"/>
                        <a:ea typeface="宋体" panose="02010600030101010101" pitchFamily="2" charset="-122"/>
                        <a:sym typeface="+mn-ea"/>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98.44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a:t>
                      </a:r>
                      <a:r>
                        <a:rPr lang="zh-CN" altLang="en-US" sz="1200" b="0">
                          <a:solidFill>
                            <a:srgbClr val="000000"/>
                          </a:solidFill>
                          <a:latin typeface="宋体" panose="02010600030101010101" pitchFamily="2" charset="-122"/>
                          <a:ea typeface="宋体" panose="02010600030101010101" pitchFamily="2" charset="-122"/>
                        </a:rPr>
                        <a:t>投票</a:t>
                      </a:r>
                      <a:endParaRPr lang="zh-CN" altLang="en-US"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529" name="图片 3"/>
          <p:cNvPicPr>
            <a:picLocks noChangeAspect="1"/>
          </p:cNvPicPr>
          <p:nvPr/>
        </p:nvPicPr>
        <p:blipFill>
          <a:blip r:embed="rId5"/>
          <a:stretch>
            <a:fillRect/>
          </a:stretch>
        </p:blipFill>
        <p:spPr>
          <a:xfrm>
            <a:off x="3477895" y="4018280"/>
            <a:ext cx="4876800" cy="861060"/>
          </a:xfrm>
          <a:prstGeom prst="rect">
            <a:avLst/>
          </a:prstGeom>
          <a:noFill/>
          <a:ln>
            <a:noFill/>
          </a:ln>
        </p:spPr>
      </p:pic>
      <p:sp>
        <p:nvSpPr>
          <p:cNvPr id="3" name="文本框 2"/>
          <p:cNvSpPr txBox="1"/>
          <p:nvPr/>
        </p:nvSpPr>
        <p:spPr>
          <a:xfrm>
            <a:off x="3477895" y="3479165"/>
            <a:ext cx="3048000" cy="491490"/>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classify_legend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输入文本，输出多级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3874135" y="2049145"/>
            <a:ext cx="2176145" cy="1137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天花图元图例查找</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天花图元查找</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目前仅限于图例图元为块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针对块嵌套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矢量几何图元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可能需要尝试图像匹配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9" name="图片 1"/>
          <p:cNvPicPr>
            <a:picLocks noChangeAspect="1"/>
          </p:cNvPicPr>
          <p:nvPr/>
        </p:nvPicPr>
        <p:blipFill>
          <a:blip r:embed="rId2"/>
          <a:stretch>
            <a:fillRect/>
          </a:stretch>
        </p:blipFill>
        <p:spPr>
          <a:xfrm>
            <a:off x="2774315" y="636905"/>
            <a:ext cx="6035675" cy="40068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3.27</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客厅区域分割</a:t>
            </a:r>
            <a:r>
              <a:rPr lang="zh-CN" altLang="en-US" dirty="0">
                <a:solidFill>
                  <a:schemeClr val="accent2">
                    <a:lumMod val="75000"/>
                  </a:schemeClr>
                </a:solidFill>
                <a:latin typeface="+mj-ea"/>
                <a:ea typeface="+mj-ea"/>
              </a:rPr>
              <a:t>尝试</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推拉门关门</a:t>
            </a:r>
            <a:r>
              <a:rPr lang="zh-CN" altLang="en-US" dirty="0">
                <a:solidFill>
                  <a:schemeClr val="accent2">
                    <a:lumMod val="75000"/>
                  </a:schemeClr>
                </a:solidFill>
                <a:latin typeface="+mj-ea"/>
                <a:ea typeface="+mj-ea"/>
              </a:rPr>
              <a:t>及门框</a:t>
            </a:r>
            <a:r>
              <a:rPr lang="zh-CN" altLang="en-US" dirty="0">
                <a:solidFill>
                  <a:schemeClr val="accent2">
                    <a:lumMod val="75000"/>
                  </a:schemeClr>
                </a:solidFill>
                <a:latin typeface="+mj-ea"/>
                <a:ea typeface="+mj-ea"/>
              </a:rPr>
              <a:t>处理</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客厅区域分割</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包含餐厅、玄关、走廊子区域，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缺少实体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不同图纸标签类型不稳定（有的只有客厅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Voronoi图</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将标签点作为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区域内点到该区域生成点的距离，小于到其它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生成点的距离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划分边界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不准确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多边形轮廓连续三点计算叉积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，查找大于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内角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设定延申阈值，沿着一条邻边延申切割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候选区域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标签坐标与候选区域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方法缺陷</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对于缺少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分割线的图纸很难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5372735" y="696595"/>
            <a:ext cx="2863850" cy="2061845"/>
          </a:xfrm>
          <a:prstGeom prst="rect">
            <a:avLst/>
          </a:prstGeom>
        </p:spPr>
      </p:pic>
      <p:pic>
        <p:nvPicPr>
          <p:cNvPr id="6" name="图片 5"/>
          <p:cNvPicPr>
            <a:picLocks noChangeAspect="1"/>
          </p:cNvPicPr>
          <p:nvPr/>
        </p:nvPicPr>
        <p:blipFill>
          <a:blip r:embed="rId3"/>
          <a:stretch>
            <a:fillRect/>
          </a:stretch>
        </p:blipFill>
        <p:spPr>
          <a:xfrm>
            <a:off x="4434205" y="2842895"/>
            <a:ext cx="1800225" cy="2197735"/>
          </a:xfrm>
          <a:prstGeom prst="rect">
            <a:avLst/>
          </a:prstGeom>
        </p:spPr>
      </p:pic>
      <p:pic>
        <p:nvPicPr>
          <p:cNvPr id="7" name="图片 6"/>
          <p:cNvPicPr>
            <a:picLocks noChangeAspect="1"/>
          </p:cNvPicPr>
          <p:nvPr/>
        </p:nvPicPr>
        <p:blipFill>
          <a:blip r:embed="rId4"/>
          <a:stretch>
            <a:fillRect/>
          </a:stretch>
        </p:blipFill>
        <p:spPr>
          <a:xfrm>
            <a:off x="6410325" y="2954020"/>
            <a:ext cx="2282825" cy="1737360"/>
          </a:xfrm>
          <a:prstGeom prst="rect">
            <a:avLst/>
          </a:prstGeom>
        </p:spPr>
      </p:pic>
      <p:pic>
        <p:nvPicPr>
          <p:cNvPr id="430" name="图片 1"/>
          <p:cNvPicPr>
            <a:picLocks noChangeAspect="1"/>
          </p:cNvPicPr>
          <p:nvPr/>
        </p:nvPicPr>
        <p:blipFill>
          <a:blip r:embed="rId5"/>
          <a:stretch>
            <a:fillRect/>
          </a:stretch>
        </p:blipFill>
        <p:spPr>
          <a:xfrm>
            <a:off x="492760" y="3980180"/>
            <a:ext cx="3689350" cy="5626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结构图元</a:t>
            </a:r>
            <a:r>
              <a:rPr lang="zh-CN" altLang="en-US" sz="2000" dirty="0" smtClean="0">
                <a:solidFill>
                  <a:schemeClr val="tx1">
                    <a:lumMod val="65000"/>
                    <a:lumOff val="35000"/>
                  </a:schemeClr>
                </a:solidFill>
                <a:latin typeface="+mj-ea"/>
                <a:ea typeface="+mj-ea"/>
                <a:sym typeface="+mn-ea"/>
              </a:rPr>
              <a:t>补充</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阳台查找</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正对双线，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可能存在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弯折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标记类型：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Balcony, Deck, Hral,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双线窗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查找思路：类似多线窗，查找正对线段，分段矩形表示</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折叠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推拉门折叠，与墙体距离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计算门扇重叠比率，比率过大时两个门扇反方向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门框处理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存在门框，门扇与墙体存在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设定门扇延申、平移阈值，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沿门扇方向两端延申，垂直门扇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方向平移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shapely.geometry.Polygon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intersects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碰撞</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修正门扇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176520" y="649605"/>
            <a:ext cx="1728470" cy="1632585"/>
          </a:xfrm>
          <a:prstGeom prst="rect">
            <a:avLst/>
          </a:prstGeom>
        </p:spPr>
      </p:pic>
      <p:pic>
        <p:nvPicPr>
          <p:cNvPr id="8" name="图片 7"/>
          <p:cNvPicPr>
            <a:picLocks noChangeAspect="1"/>
          </p:cNvPicPr>
          <p:nvPr/>
        </p:nvPicPr>
        <p:blipFill>
          <a:blip r:embed="rId3"/>
          <a:stretch>
            <a:fillRect/>
          </a:stretch>
        </p:blipFill>
        <p:spPr>
          <a:xfrm>
            <a:off x="7124700" y="636905"/>
            <a:ext cx="1657350" cy="1645285"/>
          </a:xfrm>
          <a:prstGeom prst="rect">
            <a:avLst/>
          </a:prstGeom>
        </p:spPr>
      </p:pic>
      <p:pic>
        <p:nvPicPr>
          <p:cNvPr id="433" name="图片 1"/>
          <p:cNvPicPr>
            <a:picLocks noChangeAspect="1"/>
          </p:cNvPicPr>
          <p:nvPr/>
        </p:nvPicPr>
        <p:blipFill>
          <a:blip r:embed="rId4"/>
          <a:stretch>
            <a:fillRect/>
          </a:stretch>
        </p:blipFill>
        <p:spPr>
          <a:xfrm>
            <a:off x="5853430" y="2433320"/>
            <a:ext cx="2126615" cy="1263650"/>
          </a:xfrm>
          <a:prstGeom prst="rect">
            <a:avLst/>
          </a:prstGeom>
          <a:noFill/>
          <a:ln>
            <a:noFill/>
          </a:ln>
        </p:spPr>
      </p:pic>
      <p:pic>
        <p:nvPicPr>
          <p:cNvPr id="436" name="图片 4"/>
          <p:cNvPicPr>
            <a:picLocks noChangeAspect="1"/>
          </p:cNvPicPr>
          <p:nvPr/>
        </p:nvPicPr>
        <p:blipFill>
          <a:blip r:embed="rId5"/>
          <a:stretch>
            <a:fillRect/>
          </a:stretch>
        </p:blipFill>
        <p:spPr>
          <a:xfrm>
            <a:off x="492760" y="3594100"/>
            <a:ext cx="2340610" cy="779145"/>
          </a:xfrm>
          <a:prstGeom prst="rect">
            <a:avLst/>
          </a:prstGeom>
          <a:noFill/>
          <a:ln>
            <a:noFill/>
          </a:ln>
        </p:spPr>
      </p:pic>
      <p:pic>
        <p:nvPicPr>
          <p:cNvPr id="435" name="图片 3"/>
          <p:cNvPicPr>
            <a:picLocks noChangeAspect="1"/>
          </p:cNvPicPr>
          <p:nvPr/>
        </p:nvPicPr>
        <p:blipFill>
          <a:blip r:embed="rId6"/>
          <a:srcRect t="26020" b="159"/>
          <a:stretch>
            <a:fillRect/>
          </a:stretch>
        </p:blipFill>
        <p:spPr>
          <a:xfrm>
            <a:off x="2971800" y="3594100"/>
            <a:ext cx="2310130" cy="884555"/>
          </a:xfrm>
          <a:prstGeom prst="rect">
            <a:avLst/>
          </a:prstGeom>
          <a:noFill/>
          <a:ln>
            <a:noFill/>
          </a:ln>
        </p:spPr>
      </p:pic>
      <p:pic>
        <p:nvPicPr>
          <p:cNvPr id="434" name="图片 2"/>
          <p:cNvPicPr>
            <a:picLocks noChangeAspect="1"/>
          </p:cNvPicPr>
          <p:nvPr/>
        </p:nvPicPr>
        <p:blipFill>
          <a:blip r:embed="rId7"/>
          <a:stretch>
            <a:fillRect/>
          </a:stretch>
        </p:blipFill>
        <p:spPr>
          <a:xfrm>
            <a:off x="5853430" y="3805555"/>
            <a:ext cx="2125980" cy="12757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结构图元</a:t>
            </a:r>
            <a:r>
              <a:rPr lang="zh-CN" altLang="en-US" sz="2000" dirty="0" smtClean="0">
                <a:solidFill>
                  <a:schemeClr val="tx1">
                    <a:lumMod val="65000"/>
                    <a:lumOff val="35000"/>
                  </a:schemeClr>
                </a:solidFill>
                <a:latin typeface="+mj-ea"/>
                <a:ea typeface="+mj-ea"/>
                <a:sym typeface="+mn-ea"/>
              </a:rPr>
              <a:t>补充</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720090" y="881380"/>
            <a:ext cx="3535680" cy="3494405"/>
          </a:xfrm>
          <a:prstGeom prst="rect">
            <a:avLst/>
          </a:prstGeom>
        </p:spPr>
      </p:pic>
      <p:pic>
        <p:nvPicPr>
          <p:cNvPr id="5" name="图片 4"/>
          <p:cNvPicPr>
            <a:picLocks noChangeAspect="1"/>
          </p:cNvPicPr>
          <p:nvPr/>
        </p:nvPicPr>
        <p:blipFill>
          <a:blip r:embed="rId2"/>
          <a:stretch>
            <a:fillRect/>
          </a:stretch>
        </p:blipFill>
        <p:spPr>
          <a:xfrm>
            <a:off x="4570730" y="935990"/>
            <a:ext cx="3891280" cy="3385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3.19</a:t>
            </a:r>
            <a:endParaRPr lang="en-US" altLang="zh-CN" sz="1600" spc="300" dirty="0">
              <a:solidFill>
                <a:schemeClr val="accent2">
                  <a:lumMod val="75000"/>
                </a:schemeClr>
              </a:solidFill>
              <a:latin typeface="+mj-ea"/>
              <a:ea typeface="+mj-ea"/>
            </a:endParaRPr>
          </a:p>
        </p:txBody>
      </p:sp>
      <p:grpSp>
        <p:nvGrpSpPr>
          <p:cNvPr id="10" name="组合 9"/>
          <p:cNvGrpSpPr/>
          <p:nvPr>
            <p:custDataLst>
              <p:tags r:id="rId3"/>
            </p:custDataLst>
          </p:nvPr>
        </p:nvGrpSpPr>
        <p:grpSpPr>
          <a:xfrm>
            <a:off x="3399525" y="221922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7"/>
            </p:custDataLst>
          </p:nvPr>
        </p:nvSpPr>
        <p:spPr>
          <a:xfrm>
            <a:off x="3999865" y="2261870"/>
            <a:ext cx="3055620" cy="485775"/>
          </a:xfrm>
          <a:prstGeom prst="rect">
            <a:avLst/>
          </a:prstGeom>
          <a:noFill/>
        </p:spPr>
        <p:txBody>
          <a:bodyPr wrap="square" rtlCol="0">
            <a:noAutofit/>
          </a:bodyPr>
          <a:p>
            <a:r>
              <a:rPr lang="zh-CN" altLang="en-US" dirty="0">
                <a:solidFill>
                  <a:schemeClr val="accent2">
                    <a:lumMod val="75000"/>
                  </a:schemeClr>
                </a:solidFill>
                <a:latin typeface="+mj-ea"/>
                <a:ea typeface="+mj-ea"/>
              </a:rPr>
              <a:t>基于文本</a:t>
            </a:r>
            <a:r>
              <a:rPr lang="zh-CN" altLang="en-US" dirty="0">
                <a:solidFill>
                  <a:schemeClr val="accent2">
                    <a:lumMod val="75000"/>
                  </a:schemeClr>
                </a:solidFill>
                <a:latin typeface="+mj-ea"/>
                <a:ea typeface="+mj-ea"/>
              </a:rPr>
              <a:t>分类房间功能</a:t>
            </a:r>
            <a:r>
              <a:rPr lang="zh-CN" altLang="en-US" dirty="0">
                <a:solidFill>
                  <a:schemeClr val="accent2">
                    <a:lumMod val="75000"/>
                  </a:schemeClr>
                </a:solidFill>
                <a:latin typeface="+mj-ea"/>
                <a:ea typeface="+mj-ea"/>
              </a:rPr>
              <a:t>分区</a:t>
            </a:r>
            <a:endParaRPr lang="zh-CN" altLang="en-US"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a:t>
            </a:r>
            <a:r>
              <a:rPr lang="zh-CN" altLang="en-US" sz="2000" dirty="0" smtClean="0">
                <a:solidFill>
                  <a:schemeClr val="tx1">
                    <a:lumMod val="65000"/>
                    <a:lumOff val="35000"/>
                  </a:schemeClr>
                </a:solidFill>
                <a:latin typeface="+mj-ea"/>
                <a:ea typeface="+mj-ea"/>
                <a:sym typeface="+mn-ea"/>
              </a:rPr>
              <a:t>类型文本</a:t>
            </a:r>
            <a:r>
              <a:rPr lang="zh-CN" altLang="en-US" sz="2000" dirty="0" smtClean="0">
                <a:solidFill>
                  <a:schemeClr val="tx1">
                    <a:lumMod val="65000"/>
                    <a:lumOff val="35000"/>
                  </a:schemeClr>
                </a:solidFill>
                <a:latin typeface="+mj-ea"/>
                <a:ea typeface="+mj-ea"/>
                <a:sym typeface="+mn-ea"/>
              </a:rPr>
              <a:t>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从提取到可能包含房间功能的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条文本标签中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提取出房间类型标签并判断类型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典型关键词筛选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分词，针对类似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书房兼卧室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分为右侧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种类型，频率较低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others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，非房间类型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default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文本分类算法工具箱：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Chinese-Text-Classification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作者使用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THUCNews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数据集，搜狗新闻预训练词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向量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我们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0.992</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0</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不收敛）</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7748905" y="636905"/>
            <a:ext cx="862330" cy="1885315"/>
          </a:xfrm>
          <a:prstGeom prst="rect">
            <a:avLst/>
          </a:prstGeom>
        </p:spPr>
      </p:pic>
      <p:pic>
        <p:nvPicPr>
          <p:cNvPr id="7" name="图片 6"/>
          <p:cNvPicPr>
            <a:picLocks noChangeAspect="1"/>
          </p:cNvPicPr>
          <p:nvPr/>
        </p:nvPicPr>
        <p:blipFill>
          <a:blip r:embed="rId3"/>
          <a:stretch>
            <a:fillRect/>
          </a:stretch>
        </p:blipFill>
        <p:spPr>
          <a:xfrm>
            <a:off x="5217795" y="636905"/>
            <a:ext cx="2339340" cy="1494790"/>
          </a:xfrm>
          <a:prstGeom prst="rect">
            <a:avLst/>
          </a:prstGeom>
        </p:spPr>
      </p:pic>
      <p:pic>
        <p:nvPicPr>
          <p:cNvPr id="8" name="图片 7"/>
          <p:cNvPicPr>
            <a:picLocks noChangeAspect="1"/>
          </p:cNvPicPr>
          <p:nvPr/>
        </p:nvPicPr>
        <p:blipFill>
          <a:blip r:embed="rId4"/>
          <a:stretch>
            <a:fillRect/>
          </a:stretch>
        </p:blipFill>
        <p:spPr>
          <a:xfrm>
            <a:off x="6576695" y="2242820"/>
            <a:ext cx="848995" cy="1024890"/>
          </a:xfrm>
          <a:prstGeom prst="rect">
            <a:avLst/>
          </a:prstGeom>
        </p:spPr>
      </p:pic>
      <p:pic>
        <p:nvPicPr>
          <p:cNvPr id="11" name="图片 10"/>
          <p:cNvPicPr>
            <a:picLocks noChangeAspect="1"/>
          </p:cNvPicPr>
          <p:nvPr/>
        </p:nvPicPr>
        <p:blipFill>
          <a:blip r:embed="rId5"/>
          <a:stretch>
            <a:fillRect/>
          </a:stretch>
        </p:blipFill>
        <p:spPr>
          <a:xfrm>
            <a:off x="565150" y="3194685"/>
            <a:ext cx="2880360" cy="1524635"/>
          </a:xfrm>
          <a:prstGeom prst="rect">
            <a:avLst/>
          </a:prstGeom>
        </p:spPr>
      </p:pic>
      <p:pic>
        <p:nvPicPr>
          <p:cNvPr id="415" name="图片 3"/>
          <p:cNvPicPr>
            <a:picLocks noChangeAspect="1"/>
          </p:cNvPicPr>
          <p:nvPr/>
        </p:nvPicPr>
        <p:blipFill>
          <a:blip r:embed="rId6"/>
          <a:stretch>
            <a:fillRect/>
          </a:stretch>
        </p:blipFill>
        <p:spPr>
          <a:xfrm>
            <a:off x="5217795" y="2242820"/>
            <a:ext cx="1146175" cy="796925"/>
          </a:xfrm>
          <a:prstGeom prst="rect">
            <a:avLst/>
          </a:prstGeom>
          <a:noFill/>
          <a:ln>
            <a:noFill/>
          </a:ln>
        </p:spPr>
      </p:pic>
      <p:pic>
        <p:nvPicPr>
          <p:cNvPr id="413" name="图片 1"/>
          <p:cNvPicPr>
            <a:picLocks noChangeAspect="1"/>
          </p:cNvPicPr>
          <p:nvPr/>
        </p:nvPicPr>
        <p:blipFill>
          <a:blip r:embed="rId7"/>
          <a:stretch>
            <a:fillRect/>
          </a:stretch>
        </p:blipFill>
        <p:spPr>
          <a:xfrm>
            <a:off x="4425315" y="3360420"/>
            <a:ext cx="2202815" cy="1517015"/>
          </a:xfrm>
          <a:prstGeom prst="rect">
            <a:avLst/>
          </a:prstGeom>
          <a:noFill/>
          <a:ln>
            <a:noFill/>
          </a:ln>
        </p:spPr>
      </p:pic>
      <p:pic>
        <p:nvPicPr>
          <p:cNvPr id="416" name="图片 4"/>
          <p:cNvPicPr>
            <a:picLocks noChangeAspect="1"/>
          </p:cNvPicPr>
          <p:nvPr/>
        </p:nvPicPr>
        <p:blipFill>
          <a:blip r:embed="rId8"/>
          <a:stretch>
            <a:fillRect/>
          </a:stretch>
        </p:blipFill>
        <p:spPr>
          <a:xfrm>
            <a:off x="6758305" y="3352165"/>
            <a:ext cx="2054860" cy="15259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文本分类整合房间</a:t>
            </a:r>
            <a:r>
              <a:rPr lang="zh-CN" altLang="en-US" sz="2000" dirty="0" smtClean="0">
                <a:solidFill>
                  <a:schemeClr val="tx1">
                    <a:lumMod val="65000"/>
                    <a:lumOff val="35000"/>
                  </a:schemeClr>
                </a:solidFill>
                <a:latin typeface="+mj-ea"/>
                <a:ea typeface="+mj-ea"/>
                <a:sym typeface="+mn-ea"/>
              </a:rPr>
              <a:t>区域</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房间文本标签分类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结果对应到实际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整理标签分类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TextRCNN_Att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模型推理，输出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21" name="图片 3"/>
          <p:cNvPicPr>
            <a:picLocks noChangeAspect="1"/>
          </p:cNvPicPr>
          <p:nvPr/>
        </p:nvPicPr>
        <p:blipFill>
          <a:blip r:embed="rId2"/>
          <a:stretch>
            <a:fillRect/>
          </a:stretch>
        </p:blipFill>
        <p:spPr>
          <a:xfrm>
            <a:off x="5186680" y="730250"/>
            <a:ext cx="3507740" cy="829310"/>
          </a:xfrm>
          <a:prstGeom prst="rect">
            <a:avLst/>
          </a:prstGeom>
          <a:noFill/>
          <a:ln>
            <a:noFill/>
          </a:ln>
        </p:spPr>
      </p:pic>
      <p:pic>
        <p:nvPicPr>
          <p:cNvPr id="423" name="图片 2"/>
          <p:cNvPicPr>
            <a:picLocks noChangeAspect="1"/>
          </p:cNvPicPr>
          <p:nvPr/>
        </p:nvPicPr>
        <p:blipFill>
          <a:blip r:embed="rId3"/>
          <a:stretch>
            <a:fillRect/>
          </a:stretch>
        </p:blipFill>
        <p:spPr>
          <a:xfrm>
            <a:off x="5279390" y="1624965"/>
            <a:ext cx="3228340" cy="2433320"/>
          </a:xfrm>
          <a:prstGeom prst="rect">
            <a:avLst/>
          </a:prstGeom>
          <a:noFill/>
          <a:ln>
            <a:noFill/>
          </a:ln>
        </p:spPr>
      </p:pic>
      <p:pic>
        <p:nvPicPr>
          <p:cNvPr id="422" name="图片 1"/>
          <p:cNvPicPr>
            <a:picLocks noChangeAspect="1"/>
          </p:cNvPicPr>
          <p:nvPr/>
        </p:nvPicPr>
        <p:blipFill>
          <a:blip r:embed="rId4"/>
          <a:stretch>
            <a:fillRect/>
          </a:stretch>
        </p:blipFill>
        <p:spPr>
          <a:xfrm>
            <a:off x="5279390" y="4087495"/>
            <a:ext cx="3068320" cy="1019175"/>
          </a:xfrm>
          <a:prstGeom prst="rect">
            <a:avLst/>
          </a:prstGeom>
          <a:noFill/>
          <a:ln>
            <a:noFill/>
          </a:ln>
        </p:spPr>
      </p:pic>
      <p:pic>
        <p:nvPicPr>
          <p:cNvPr id="4" name="图片 3"/>
          <p:cNvPicPr>
            <a:picLocks noChangeAspect="1"/>
          </p:cNvPicPr>
          <p:nvPr/>
        </p:nvPicPr>
        <p:blipFill>
          <a:blip r:embed="rId5"/>
          <a:stretch>
            <a:fillRect/>
          </a:stretch>
        </p:blipFill>
        <p:spPr>
          <a:xfrm>
            <a:off x="551180" y="2418715"/>
            <a:ext cx="4308475" cy="1974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房间区域</a:t>
            </a:r>
            <a:r>
              <a:rPr lang="zh-CN" altLang="en-US" dirty="0">
                <a:solidFill>
                  <a:schemeClr val="accent2">
                    <a:lumMod val="75000"/>
                  </a:schemeClr>
                </a:solidFill>
                <a:latin typeface="+mj-ea"/>
                <a:ea typeface="+mj-ea"/>
              </a:rPr>
              <a:t>分割</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房间</a:t>
            </a:r>
            <a:r>
              <a:rPr lang="zh-CN" altLang="en-US" dirty="0">
                <a:solidFill>
                  <a:schemeClr val="accent2">
                    <a:lumMod val="75000"/>
                  </a:schemeClr>
                </a:solidFill>
                <a:latin typeface="+mj-ea"/>
                <a:ea typeface="+mj-ea"/>
              </a:rPr>
              <a:t>类型文本</a:t>
            </a:r>
            <a:r>
              <a:rPr lang="zh-CN" altLang="en-US" dirty="0">
                <a:solidFill>
                  <a:schemeClr val="accent2">
                    <a:lumMod val="75000"/>
                  </a:schemeClr>
                </a:solidFill>
                <a:latin typeface="+mj-ea"/>
                <a:ea typeface="+mj-ea"/>
              </a:rPr>
              <a:t>提取</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房间区域分割</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在结构图元检测的基础上分离不同的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基于图像处理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提取整体户型最外层轮廓，分离背景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将户型区域内二值反转凸显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查找连通域、提取轮廓</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平面几何处理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构造平面图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shapely.ops.unary_union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函数计算合并边界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shapely.ops.polygonize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函数提取所有封闭区域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筛除已经标记过的区域以及最外层户型外区域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2"/>
          <a:stretch>
            <a:fillRect/>
          </a:stretch>
        </p:blipFill>
        <p:spPr>
          <a:xfrm>
            <a:off x="4199890" y="713740"/>
            <a:ext cx="1680845" cy="1581150"/>
          </a:xfrm>
          <a:prstGeom prst="rect">
            <a:avLst/>
          </a:prstGeom>
        </p:spPr>
      </p:pic>
      <p:pic>
        <p:nvPicPr>
          <p:cNvPr id="10" name="图片 9"/>
          <p:cNvPicPr>
            <a:picLocks noChangeAspect="1"/>
          </p:cNvPicPr>
          <p:nvPr/>
        </p:nvPicPr>
        <p:blipFill>
          <a:blip r:embed="rId3"/>
          <a:stretch>
            <a:fillRect/>
          </a:stretch>
        </p:blipFill>
        <p:spPr>
          <a:xfrm>
            <a:off x="6187440" y="713740"/>
            <a:ext cx="1678940" cy="1581150"/>
          </a:xfrm>
          <a:prstGeom prst="rect">
            <a:avLst/>
          </a:prstGeom>
        </p:spPr>
      </p:pic>
      <p:pic>
        <p:nvPicPr>
          <p:cNvPr id="4" name="图片 3" descr="img_contours2"/>
          <p:cNvPicPr>
            <a:picLocks noChangeAspect="1"/>
          </p:cNvPicPr>
          <p:nvPr/>
        </p:nvPicPr>
        <p:blipFill>
          <a:blip r:embed="rId4"/>
          <a:srcRect l="15315" t="22926" r="42906" b="23370"/>
          <a:stretch>
            <a:fillRect/>
          </a:stretch>
        </p:blipFill>
        <p:spPr>
          <a:xfrm>
            <a:off x="4203065" y="2475865"/>
            <a:ext cx="1683385" cy="1530350"/>
          </a:xfrm>
          <a:prstGeom prst="rect">
            <a:avLst/>
          </a:prstGeom>
        </p:spPr>
      </p:pic>
      <p:pic>
        <p:nvPicPr>
          <p:cNvPr id="5" name="图片 4"/>
          <p:cNvPicPr>
            <a:picLocks noChangeAspect="1"/>
          </p:cNvPicPr>
          <p:nvPr/>
        </p:nvPicPr>
        <p:blipFill>
          <a:blip r:embed="rId5"/>
          <a:stretch>
            <a:fillRect/>
          </a:stretch>
        </p:blipFill>
        <p:spPr>
          <a:xfrm>
            <a:off x="6187440" y="2475865"/>
            <a:ext cx="1696085" cy="1530350"/>
          </a:xfrm>
          <a:prstGeom prst="rect">
            <a:avLst/>
          </a:prstGeom>
        </p:spPr>
      </p:pic>
      <p:pic>
        <p:nvPicPr>
          <p:cNvPr id="6" name="图片 5"/>
          <p:cNvPicPr>
            <a:picLocks noChangeAspect="1"/>
          </p:cNvPicPr>
          <p:nvPr/>
        </p:nvPicPr>
        <p:blipFill>
          <a:blip r:embed="rId6"/>
          <a:stretch>
            <a:fillRect/>
          </a:stretch>
        </p:blipFill>
        <p:spPr>
          <a:xfrm>
            <a:off x="1327150" y="3183890"/>
            <a:ext cx="1958975" cy="1857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图纸中图元所在图层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特点：缩略词多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描述图元详细程度存在波动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标签文本复杂程度存在波动</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数据生成及</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张平面图图层表提取名称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27483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整理类别中典型关键词匹配标注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针对交叉重复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整理多级分类</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图纸基础元素、建筑结构、建筑构件、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电气、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给排水、暖通空调、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消防安全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2977515" y="636905"/>
            <a:ext cx="3270250" cy="1346835"/>
          </a:xfrm>
          <a:prstGeom prst="rect">
            <a:avLst/>
          </a:prstGeom>
        </p:spPr>
      </p:pic>
      <p:pic>
        <p:nvPicPr>
          <p:cNvPr id="7" name="图片 6"/>
          <p:cNvPicPr>
            <a:picLocks noChangeAspect="1"/>
          </p:cNvPicPr>
          <p:nvPr/>
        </p:nvPicPr>
        <p:blipFill>
          <a:blip r:embed="rId3"/>
          <a:stretch>
            <a:fillRect/>
          </a:stretch>
        </p:blipFill>
        <p:spPr>
          <a:xfrm>
            <a:off x="6412230" y="636905"/>
            <a:ext cx="1618615" cy="1037590"/>
          </a:xfrm>
          <a:prstGeom prst="rect">
            <a:avLst/>
          </a:prstGeom>
        </p:spPr>
      </p:pic>
      <p:pic>
        <p:nvPicPr>
          <p:cNvPr id="9" name="图片 8"/>
          <p:cNvPicPr>
            <a:picLocks noChangeAspect="1"/>
          </p:cNvPicPr>
          <p:nvPr/>
        </p:nvPicPr>
        <p:blipFill>
          <a:blip r:embed="rId4"/>
          <a:stretch>
            <a:fillRect/>
          </a:stretch>
        </p:blipFill>
        <p:spPr>
          <a:xfrm>
            <a:off x="4441825" y="1983740"/>
            <a:ext cx="4561840" cy="3119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房间区域分割</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33260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 Floor Plan Recognition Using a Multi-Task Network with Room-Boundary-Guided Attention           ICCV 2019</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提出一种多任务神经网络，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预测房屋边界，制定了空间上下文模块来探索元素之间的空间关系，通过边界特征预测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房屋类别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我们图纸风格</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风格转换：墙体区域填充、门窗区域一定灰度掩膜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效果：在论文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R2V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数据集上有些过拟合，到我们数据上达不到房间分类效果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提供思路：使用边界特征预测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房间类别</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93" name="图片 4"/>
          <p:cNvPicPr>
            <a:picLocks noChangeAspect="1"/>
          </p:cNvPicPr>
          <p:nvPr/>
        </p:nvPicPr>
        <p:blipFill>
          <a:blip r:embed="rId2"/>
          <a:stretch>
            <a:fillRect/>
          </a:stretch>
        </p:blipFill>
        <p:spPr>
          <a:xfrm>
            <a:off x="4894580" y="636905"/>
            <a:ext cx="1791335" cy="2063750"/>
          </a:xfrm>
          <a:prstGeom prst="rect">
            <a:avLst/>
          </a:prstGeom>
          <a:noFill/>
          <a:ln>
            <a:noFill/>
          </a:ln>
        </p:spPr>
      </p:pic>
      <p:pic>
        <p:nvPicPr>
          <p:cNvPr id="392" name="图片 3"/>
          <p:cNvPicPr>
            <a:picLocks noChangeAspect="1"/>
          </p:cNvPicPr>
          <p:nvPr/>
        </p:nvPicPr>
        <p:blipFill>
          <a:blip r:embed="rId3"/>
          <a:stretch>
            <a:fillRect/>
          </a:stretch>
        </p:blipFill>
        <p:spPr>
          <a:xfrm>
            <a:off x="6878320" y="637540"/>
            <a:ext cx="2018665" cy="2063115"/>
          </a:xfrm>
          <a:prstGeom prst="rect">
            <a:avLst/>
          </a:prstGeom>
          <a:noFill/>
          <a:ln>
            <a:noFill/>
          </a:ln>
        </p:spPr>
      </p:pic>
      <p:pic>
        <p:nvPicPr>
          <p:cNvPr id="397" name="图片 2"/>
          <p:cNvPicPr>
            <a:picLocks noChangeAspect="1"/>
          </p:cNvPicPr>
          <p:nvPr/>
        </p:nvPicPr>
        <p:blipFill>
          <a:blip r:embed="rId4"/>
          <a:stretch>
            <a:fillRect/>
          </a:stretch>
        </p:blipFill>
        <p:spPr>
          <a:xfrm>
            <a:off x="4894580" y="2992755"/>
            <a:ext cx="1955800" cy="1794510"/>
          </a:xfrm>
          <a:prstGeom prst="rect">
            <a:avLst/>
          </a:prstGeom>
          <a:noFill/>
          <a:ln>
            <a:noFill/>
          </a:ln>
        </p:spPr>
      </p:pic>
      <p:pic>
        <p:nvPicPr>
          <p:cNvPr id="396" name="图片 1"/>
          <p:cNvPicPr>
            <a:picLocks noChangeAspect="1"/>
          </p:cNvPicPr>
          <p:nvPr/>
        </p:nvPicPr>
        <p:blipFill>
          <a:blip r:embed="rId5"/>
          <a:stretch>
            <a:fillRect/>
          </a:stretch>
        </p:blipFill>
        <p:spPr>
          <a:xfrm>
            <a:off x="6948170" y="2992755"/>
            <a:ext cx="1872615" cy="1763395"/>
          </a:xfrm>
          <a:prstGeom prst="rect">
            <a:avLst/>
          </a:prstGeom>
          <a:noFill/>
          <a:ln>
            <a:noFill/>
          </a:ln>
        </p:spPr>
      </p:pic>
      <p:pic>
        <p:nvPicPr>
          <p:cNvPr id="3" name="图片 2"/>
          <p:cNvPicPr>
            <a:picLocks noChangeAspect="1"/>
          </p:cNvPicPr>
          <p:nvPr/>
        </p:nvPicPr>
        <p:blipFill>
          <a:blip r:embed="rId6"/>
          <a:stretch>
            <a:fillRect/>
          </a:stretch>
        </p:blipFill>
        <p:spPr>
          <a:xfrm>
            <a:off x="565150" y="3267710"/>
            <a:ext cx="3985895" cy="1329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房间类型文本</a:t>
            </a:r>
            <a:r>
              <a:rPr lang="zh-CN" altLang="en-US" sz="2000" dirty="0" smtClean="0">
                <a:solidFill>
                  <a:schemeClr val="tx1">
                    <a:lumMod val="65000"/>
                    <a:lumOff val="35000"/>
                  </a:schemeClr>
                </a:solidFill>
                <a:latin typeface="+mj-ea"/>
                <a:ea typeface="+mj-ea"/>
                <a:sym typeface="+mn-ea"/>
              </a:rPr>
              <a:t>提取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提取出可能表示房间区域类型的文本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房间类型文本</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出现于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视口，图纸空间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模型空间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、多行文本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ext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转角标注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RotatedDimension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文字替代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块属性定义中的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遍历视口范围的图纸空间和模型空间，记录每个文本标签的文本值和模型空间插入位置，得到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264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条标签</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98" name="图片 3"/>
          <p:cNvPicPr>
            <a:picLocks noChangeAspect="1"/>
          </p:cNvPicPr>
          <p:nvPr/>
        </p:nvPicPr>
        <p:blipFill>
          <a:blip r:embed="rId2"/>
          <a:stretch>
            <a:fillRect/>
          </a:stretch>
        </p:blipFill>
        <p:spPr>
          <a:xfrm>
            <a:off x="5727065" y="636905"/>
            <a:ext cx="2840355" cy="2526665"/>
          </a:xfrm>
          <a:prstGeom prst="rect">
            <a:avLst/>
          </a:prstGeom>
          <a:noFill/>
          <a:ln>
            <a:noFill/>
          </a:ln>
        </p:spPr>
      </p:pic>
      <p:pic>
        <p:nvPicPr>
          <p:cNvPr id="3" name="图片 2"/>
          <p:cNvPicPr>
            <a:picLocks noChangeAspect="1"/>
          </p:cNvPicPr>
          <p:nvPr/>
        </p:nvPicPr>
        <p:blipFill>
          <a:blip r:embed="rId3"/>
          <a:stretch>
            <a:fillRect/>
          </a:stretch>
        </p:blipFill>
        <p:spPr>
          <a:xfrm>
            <a:off x="5727065" y="3230880"/>
            <a:ext cx="2571115" cy="1642745"/>
          </a:xfrm>
          <a:prstGeom prst="rect">
            <a:avLst/>
          </a:prstGeom>
        </p:spPr>
      </p:pic>
      <p:pic>
        <p:nvPicPr>
          <p:cNvPr id="405" name="图片 10"/>
          <p:cNvPicPr>
            <a:picLocks noChangeAspect="1"/>
          </p:cNvPicPr>
          <p:nvPr/>
        </p:nvPicPr>
        <p:blipFill>
          <a:blip r:embed="rId4"/>
          <a:stretch>
            <a:fillRect/>
          </a:stretch>
        </p:blipFill>
        <p:spPr>
          <a:xfrm>
            <a:off x="2707640" y="3098165"/>
            <a:ext cx="2241550" cy="1337945"/>
          </a:xfrm>
          <a:prstGeom prst="rect">
            <a:avLst/>
          </a:prstGeom>
          <a:noFill/>
          <a:ln>
            <a:noFill/>
          </a:ln>
        </p:spPr>
      </p:pic>
      <p:pic>
        <p:nvPicPr>
          <p:cNvPr id="403" name="图片 8"/>
          <p:cNvPicPr>
            <a:picLocks noChangeAspect="1"/>
          </p:cNvPicPr>
          <p:nvPr/>
        </p:nvPicPr>
        <p:blipFill>
          <a:blip r:embed="rId5"/>
          <a:stretch>
            <a:fillRect/>
          </a:stretch>
        </p:blipFill>
        <p:spPr>
          <a:xfrm>
            <a:off x="331470" y="3098165"/>
            <a:ext cx="2199640" cy="13379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房间类型分类</a:t>
            </a:r>
            <a:r>
              <a:rPr lang="zh-CN" altLang="en-US" sz="2000" dirty="0" smtClean="0">
                <a:solidFill>
                  <a:schemeClr val="tx1">
                    <a:lumMod val="65000"/>
                    <a:lumOff val="35000"/>
                  </a:schemeClr>
                </a:solidFill>
                <a:latin typeface="+mj-ea"/>
                <a:ea typeface="+mj-ea"/>
                <a:sym typeface="+mn-ea"/>
              </a:rPr>
              <a:t>参考</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R2V</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870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张，来源于日本房地产信息服务公司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LIFULL HOME</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种房间类型：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living-room, kitchen, bedroom, bathroom, restroom, washing-room, balcony, closet, corridor, pipe space,oroutside</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客厅、厨房、卧室、浴室、卫生间、洗衣房、阳台、壁橱、走廊、管道空间、室外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Cubicasa数据集</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芬兰地区房地产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种房间类型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客厅、厨房、卧室、浴室、走廊、储藏室、垃圾房、其它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国内一些规范</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《住宅设计规范》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 50096-2011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《民用建筑设计统一标准》（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 50352-2019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《建筑设计防火规范》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GB50016-2014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2018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07" name="图片 2"/>
          <p:cNvPicPr>
            <a:picLocks noChangeAspect="1"/>
          </p:cNvPicPr>
          <p:nvPr/>
        </p:nvPicPr>
        <p:blipFill>
          <a:blip r:embed="rId2"/>
          <a:stretch>
            <a:fillRect/>
          </a:stretch>
        </p:blipFill>
        <p:spPr>
          <a:xfrm>
            <a:off x="6418580" y="636905"/>
            <a:ext cx="2178050" cy="2039620"/>
          </a:xfrm>
          <a:prstGeom prst="rect">
            <a:avLst/>
          </a:prstGeom>
          <a:noFill/>
          <a:ln>
            <a:noFill/>
          </a:ln>
        </p:spPr>
      </p:pic>
      <p:sp>
        <p:nvSpPr>
          <p:cNvPr id="4" name="文本框 3"/>
          <p:cNvSpPr txBox="1"/>
          <p:nvPr/>
        </p:nvSpPr>
        <p:spPr>
          <a:xfrm>
            <a:off x="4964430" y="3134360"/>
            <a:ext cx="3970655" cy="1258570"/>
          </a:xfrm>
          <a:prstGeom prst="rect">
            <a:avLst/>
          </a:prstGeom>
          <a:noFill/>
        </p:spPr>
        <p:txBody>
          <a:bodyPr wrap="square" rtlCol="0">
            <a:noAutofit/>
          </a:bodyPr>
          <a:p>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参考分类</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基础功能房间：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客厅、卧室、厨房、餐厅、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卫生间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辅助功能房间：门厅、过道、储物间、阳台、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洗衣房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特殊功能房间：书房、衣帽间、健身房、保姆房、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泳池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公共区域：电梯厅、楼梯间、公共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走廊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技术性房间：强弱电箱、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管道井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推拉门检测</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房间区域闭合</a:t>
            </a:r>
            <a:r>
              <a:rPr lang="zh-CN" altLang="en-US" dirty="0">
                <a:solidFill>
                  <a:schemeClr val="accent2">
                    <a:lumMod val="75000"/>
                  </a:schemeClr>
                </a:solidFill>
                <a:latin typeface="+mj-ea"/>
                <a:ea typeface="+mj-ea"/>
              </a:rPr>
              <a:t>尝试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578735"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推拉门完善</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门扇</a:t>
            </a:r>
            <a:r>
              <a:rPr lang="zh-CN" altLang="en-US" sz="2000" dirty="0" smtClean="0">
                <a:solidFill>
                  <a:schemeClr val="tx1">
                    <a:lumMod val="65000"/>
                    <a:lumOff val="35000"/>
                  </a:schemeClr>
                </a:solidFill>
                <a:latin typeface="+mj-ea"/>
                <a:ea typeface="+mj-ea"/>
                <a:sym typeface="+mn-ea"/>
              </a:rPr>
              <a:t>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将识别门扇与平开门圆弧对照，实现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门扇分类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邻近平开门门扇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矩形门扇提取</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构建无向图，筛选矩形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设定门宽度、厚度阈值筛选门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门扇与平开门圆弧</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平开门圆弧一端位于门扇上，合并平开门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筛选其余门扇进行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阶梯相连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整合，得到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改进后推拉门提取效果</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个推拉门实例全部找全，漏检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nvPicPr>
        <p:blipFill>
          <a:blip r:embed="rId2"/>
          <a:stretch>
            <a:fillRect/>
          </a:stretch>
        </p:blipFill>
        <p:spPr>
          <a:xfrm>
            <a:off x="616585" y="3376295"/>
            <a:ext cx="1207770" cy="1102360"/>
          </a:xfrm>
          <a:prstGeom prst="rect">
            <a:avLst/>
          </a:prstGeom>
        </p:spPr>
      </p:pic>
      <p:pic>
        <p:nvPicPr>
          <p:cNvPr id="17" name="图片 16"/>
          <p:cNvPicPr>
            <a:picLocks noChangeAspect="1"/>
          </p:cNvPicPr>
          <p:nvPr/>
        </p:nvPicPr>
        <p:blipFill>
          <a:blip r:embed="rId3"/>
          <a:stretch>
            <a:fillRect/>
          </a:stretch>
        </p:blipFill>
        <p:spPr>
          <a:xfrm>
            <a:off x="2063750" y="3376930"/>
            <a:ext cx="1283970" cy="1102360"/>
          </a:xfrm>
          <a:prstGeom prst="rect">
            <a:avLst/>
          </a:prstGeom>
        </p:spPr>
      </p:pic>
      <p:pic>
        <p:nvPicPr>
          <p:cNvPr id="384" name="图片 1"/>
          <p:cNvPicPr>
            <a:picLocks noChangeAspect="1"/>
          </p:cNvPicPr>
          <p:nvPr/>
        </p:nvPicPr>
        <p:blipFill>
          <a:blip r:embed="rId4"/>
          <a:stretch>
            <a:fillRect/>
          </a:stretch>
        </p:blipFill>
        <p:spPr>
          <a:xfrm>
            <a:off x="3791585" y="2683510"/>
            <a:ext cx="2350770" cy="1795780"/>
          </a:xfrm>
          <a:prstGeom prst="rect">
            <a:avLst/>
          </a:prstGeom>
          <a:noFill/>
          <a:ln>
            <a:noFill/>
          </a:ln>
        </p:spPr>
      </p:pic>
      <p:pic>
        <p:nvPicPr>
          <p:cNvPr id="385" name="图片 2"/>
          <p:cNvPicPr>
            <a:picLocks noChangeAspect="1"/>
          </p:cNvPicPr>
          <p:nvPr/>
        </p:nvPicPr>
        <p:blipFill>
          <a:blip r:embed="rId5"/>
          <a:stretch>
            <a:fillRect/>
          </a:stretch>
        </p:blipFill>
        <p:spPr>
          <a:xfrm>
            <a:off x="6250305" y="2683510"/>
            <a:ext cx="2158365" cy="1795145"/>
          </a:xfrm>
          <a:prstGeom prst="rect">
            <a:avLst/>
          </a:prstGeom>
          <a:noFill/>
          <a:ln>
            <a:noFill/>
          </a:ln>
        </p:spPr>
      </p:pic>
      <p:pic>
        <p:nvPicPr>
          <p:cNvPr id="3" name="图片 2"/>
          <p:cNvPicPr>
            <a:picLocks noChangeAspect="1"/>
          </p:cNvPicPr>
          <p:nvPr/>
        </p:nvPicPr>
        <p:blipFill>
          <a:blip r:embed="rId6"/>
          <a:stretch>
            <a:fillRect/>
          </a:stretch>
        </p:blipFill>
        <p:spPr>
          <a:xfrm>
            <a:off x="4050665" y="746125"/>
            <a:ext cx="4415790" cy="1826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推拉门目标</a:t>
            </a:r>
            <a:r>
              <a:rPr lang="zh-CN" altLang="en-US" sz="2000" dirty="0" smtClean="0">
                <a:solidFill>
                  <a:schemeClr val="tx1">
                    <a:lumMod val="65000"/>
                    <a:lumOff val="35000"/>
                  </a:schemeClr>
                </a:solidFill>
                <a:latin typeface="+mj-ea"/>
                <a:ea typeface="+mj-ea"/>
                <a:sym typeface="+mn-ea"/>
              </a:rPr>
              <a:t>检测尝试</a:t>
            </a:r>
            <a:endParaRPr lang="zh-CN" altLang="en-US" sz="2000" dirty="0" smtClean="0">
              <a:solidFill>
                <a:schemeClr val="tx1">
                  <a:lumMod val="65000"/>
                  <a:lumOff val="35000"/>
                </a:schemeClr>
              </a:solidFill>
              <a:latin typeface="+mj-ea"/>
              <a:ea typeface="+mj-ea"/>
              <a:sym typeface="+mn-ea"/>
            </a:endParaRPr>
          </a:p>
        </p:txBody>
      </p:sp>
      <p:sp>
        <p:nvSpPr>
          <p:cNvPr id="3" name="文本框 2"/>
          <p:cNvSpPr txBox="1"/>
          <p:nvPr/>
        </p:nvSpPr>
        <p:spPr>
          <a:xfrm>
            <a:off x="492760" y="636905"/>
            <a:ext cx="4078605" cy="4092575"/>
          </a:xfrm>
          <a:prstGeom prst="rect">
            <a:avLst/>
          </a:prstGeom>
          <a:noFill/>
        </p:spPr>
        <p:txBody>
          <a:bodyPr wrap="square" rtlCol="0" anchor="t">
            <a:sp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数据来源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根据规则过滤算法生成并人工校对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针对大多推拉门厚度较窄的情况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调整生成裁剪算法，调大推拉门在整体图像的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占比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进行随机旋转、镜像、缩放等，数据增强到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改进yolo：调整模型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 Boxes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CIOU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损失引入训练过程中宽高比</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惩罚项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论文：Slender Object Detection: Diagnoses and Improvements</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提出一个针对细长物体进行目标检测的算法框架，设计针对性的锚点定位和锚框提取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由于数据量不够大、干扰形状较多等原因，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不理想，达不到能够应用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程度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5" name="表格 4"/>
          <p:cNvGraphicFramePr/>
          <p:nvPr>
            <p:custDataLst>
              <p:tags r:id="rId1"/>
            </p:custDataLst>
          </p:nvPr>
        </p:nvGraphicFramePr>
        <p:xfrm>
          <a:off x="4739005" y="3088005"/>
          <a:ext cx="2512695" cy="1668145"/>
        </p:xfrm>
        <a:graphic>
          <a:graphicData uri="http://schemas.openxmlformats.org/drawingml/2006/table">
            <a:tbl>
              <a:tblPr/>
              <a:tblGrid>
                <a:gridCol w="958215"/>
                <a:gridCol w="797560"/>
                <a:gridCol w="756920"/>
              </a:tblGrid>
              <a:tr h="40957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en-US" altLang="zh-CN" sz="1200">
                          <a:latin typeface="Calibri" panose="020F0502020204030204"/>
                          <a:ea typeface="宋体" panose="02010600030101010101" pitchFamily="2" charset="-122"/>
                        </a:rPr>
                        <a:t>Yolov8</a:t>
                      </a:r>
                      <a:r>
                        <a:rPr lang="zh-CN" altLang="en-US" sz="1200">
                          <a:latin typeface="Calibri" panose="020F0502020204030204"/>
                          <a:ea typeface="宋体" panose="02010600030101010101" pitchFamily="2" charset="-122"/>
                        </a:rPr>
                        <a:t>改进</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0.794</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0.797</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en-US" altLang="zh-CN" sz="1200">
                          <a:latin typeface="Calibri" panose="020F0502020204030204"/>
                          <a:ea typeface="宋体" panose="02010600030101010101" pitchFamily="2" charset="-122"/>
                        </a:rPr>
                        <a:t>R</a:t>
                      </a:r>
                      <a:r>
                        <a:rPr lang="en-US" altLang="zh-CN" sz="1200">
                          <a:latin typeface="Calibri" panose="020F0502020204030204"/>
                          <a:ea typeface="宋体" panose="02010600030101010101" pitchFamily="2" charset="-122"/>
                        </a:rPr>
                        <a:t>etinaNet</a:t>
                      </a:r>
                      <a:endParaRPr lang="en-US" altLang="zh-CN"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0.813</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0.719</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00355">
                <a:tc>
                  <a:txBody>
                    <a:bodyPr/>
                    <a:p>
                      <a:pPr marL="0" indent="0" algn="l">
                        <a:spcBef>
                          <a:spcPts val="500"/>
                        </a:spcBef>
                        <a:spcAft>
                          <a:spcPts val="500"/>
                        </a:spcAft>
                      </a:pPr>
                      <a:r>
                        <a:rPr lang="en-US" altLang="zh-CN" sz="1200">
                          <a:latin typeface="Calibri" panose="020F0502020204030204"/>
                          <a:ea typeface="Calibri" panose="020F0502020204030204"/>
                        </a:rPr>
                        <a:t>FCOS</a:t>
                      </a:r>
                      <a:endParaRPr lang="en-US" altLang="zh-CN" sz="1200">
                        <a:latin typeface="Calibri" panose="020F0502020204030204"/>
                        <a:ea typeface="Calibri" panose="020F0502020204030204"/>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0.756</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0.672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409575">
                <a:tc>
                  <a:txBody>
                    <a:bodyPr/>
                    <a:p>
                      <a:pPr marL="0" indent="0" algn="l">
                        <a:spcBef>
                          <a:spcPts val="500"/>
                        </a:spcBef>
                        <a:spcAft>
                          <a:spcPts val="500"/>
                        </a:spcAft>
                        <a:buNone/>
                      </a:pPr>
                      <a:r>
                        <a:rPr lang="en-US" altLang="zh-CN" sz="1200">
                          <a:latin typeface="Calibri" panose="020F0502020204030204"/>
                          <a:ea typeface="Calibri" panose="020F0502020204030204"/>
                        </a:rPr>
                        <a:t>RepPoints</a:t>
                      </a:r>
                      <a:endParaRPr lang="en-US" altLang="zh-CN" sz="1200">
                        <a:latin typeface="Calibri" panose="020F0502020204030204"/>
                        <a:ea typeface="Calibri" panose="020F0502020204030204"/>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0.713</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0.692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bl>
          </a:graphicData>
        </a:graphic>
      </p:graphicFrame>
      <p:pic>
        <p:nvPicPr>
          <p:cNvPr id="4" name="图片 3"/>
          <p:cNvPicPr>
            <a:picLocks noChangeAspect="1"/>
          </p:cNvPicPr>
          <p:nvPr/>
        </p:nvPicPr>
        <p:blipFill>
          <a:blip r:embed="rId2"/>
          <a:stretch>
            <a:fillRect/>
          </a:stretch>
        </p:blipFill>
        <p:spPr>
          <a:xfrm>
            <a:off x="4193540" y="716280"/>
            <a:ext cx="1928495" cy="1687830"/>
          </a:xfrm>
          <a:prstGeom prst="rect">
            <a:avLst/>
          </a:prstGeom>
        </p:spPr>
      </p:pic>
      <p:pic>
        <p:nvPicPr>
          <p:cNvPr id="7" name="图片 6"/>
          <p:cNvPicPr>
            <a:picLocks noChangeAspect="1"/>
          </p:cNvPicPr>
          <p:nvPr/>
        </p:nvPicPr>
        <p:blipFill>
          <a:blip r:embed="rId3"/>
          <a:stretch>
            <a:fillRect/>
          </a:stretch>
        </p:blipFill>
        <p:spPr>
          <a:xfrm>
            <a:off x="6245860" y="716280"/>
            <a:ext cx="2064385" cy="1687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区域</a:t>
            </a:r>
            <a:r>
              <a:rPr lang="zh-CN" altLang="en-US" sz="2000" dirty="0" smtClean="0">
                <a:solidFill>
                  <a:schemeClr val="tx1">
                    <a:lumMod val="65000"/>
                    <a:lumOff val="35000"/>
                  </a:schemeClr>
                </a:solidFill>
                <a:latin typeface="+mj-ea"/>
                <a:ea typeface="+mj-ea"/>
                <a:sym typeface="+mn-ea"/>
              </a:rPr>
              <a:t>闭合尝试</a:t>
            </a:r>
            <a:endParaRPr lang="zh-CN" altLang="en-US" sz="2000" dirty="0" smtClean="0">
              <a:solidFill>
                <a:schemeClr val="tx1">
                  <a:lumMod val="65000"/>
                  <a:lumOff val="35000"/>
                </a:schemeClr>
              </a:solidFill>
              <a:latin typeface="+mj-ea"/>
              <a:ea typeface="+mj-ea"/>
              <a:sym typeface="+mn-ea"/>
            </a:endParaRPr>
          </a:p>
        </p:txBody>
      </p:sp>
      <p:sp>
        <p:nvSpPr>
          <p:cNvPr id="3" name="文本框 2"/>
          <p:cNvSpPr txBox="1"/>
          <p:nvPr/>
        </p:nvSpPr>
        <p:spPr>
          <a:xfrm>
            <a:off x="492760" y="636905"/>
            <a:ext cx="3562985" cy="3538220"/>
          </a:xfrm>
          <a:prstGeom prst="rect">
            <a:avLst/>
          </a:prstGeom>
          <a:noFill/>
        </p:spPr>
        <p:txBody>
          <a:bodyPr wrap="square" rtlCol="0" anchor="t">
            <a:sp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将门、窗、墙三种结构元素整合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尝试封闭房间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并提取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面积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平开门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关门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根据是否相连门扇区分圆弧起点、圆弧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终点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根据圆弧连线计算门扇旋转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轴点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旋转门轴并替换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结构元素填充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提取最外轮廓，滤除户型外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连通区域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还需改进</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阳台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封闭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关门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3951605" y="636905"/>
            <a:ext cx="2380615" cy="2123440"/>
          </a:xfrm>
          <a:prstGeom prst="rect">
            <a:avLst/>
          </a:prstGeom>
        </p:spPr>
      </p:pic>
      <p:pic>
        <p:nvPicPr>
          <p:cNvPr id="6" name="图片 5"/>
          <p:cNvPicPr>
            <a:picLocks noChangeAspect="1"/>
          </p:cNvPicPr>
          <p:nvPr/>
        </p:nvPicPr>
        <p:blipFill>
          <a:blip r:embed="rId2"/>
          <a:stretch>
            <a:fillRect/>
          </a:stretch>
        </p:blipFill>
        <p:spPr>
          <a:xfrm>
            <a:off x="6680835" y="636905"/>
            <a:ext cx="1451610" cy="1010920"/>
          </a:xfrm>
          <a:prstGeom prst="rect">
            <a:avLst/>
          </a:prstGeom>
        </p:spPr>
      </p:pic>
      <p:pic>
        <p:nvPicPr>
          <p:cNvPr id="8" name="图片 7"/>
          <p:cNvPicPr>
            <a:picLocks noChangeAspect="1"/>
          </p:cNvPicPr>
          <p:nvPr/>
        </p:nvPicPr>
        <p:blipFill>
          <a:blip r:embed="rId3"/>
          <a:stretch>
            <a:fillRect/>
          </a:stretch>
        </p:blipFill>
        <p:spPr>
          <a:xfrm>
            <a:off x="6680835" y="1724660"/>
            <a:ext cx="1451610" cy="1062990"/>
          </a:xfrm>
          <a:prstGeom prst="rect">
            <a:avLst/>
          </a:prstGeom>
        </p:spPr>
      </p:pic>
      <p:pic>
        <p:nvPicPr>
          <p:cNvPr id="9" name="图片 8"/>
          <p:cNvPicPr>
            <a:picLocks noChangeAspect="1"/>
          </p:cNvPicPr>
          <p:nvPr/>
        </p:nvPicPr>
        <p:blipFill>
          <a:blip r:embed="rId4"/>
          <a:stretch>
            <a:fillRect/>
          </a:stretch>
        </p:blipFill>
        <p:spPr>
          <a:xfrm>
            <a:off x="2066925" y="3035300"/>
            <a:ext cx="1975485" cy="1858010"/>
          </a:xfrm>
          <a:prstGeom prst="rect">
            <a:avLst/>
          </a:prstGeom>
        </p:spPr>
      </p:pic>
      <p:pic>
        <p:nvPicPr>
          <p:cNvPr id="10" name="图片 9"/>
          <p:cNvPicPr>
            <a:picLocks noChangeAspect="1"/>
          </p:cNvPicPr>
          <p:nvPr/>
        </p:nvPicPr>
        <p:blipFill>
          <a:blip r:embed="rId5"/>
          <a:stretch>
            <a:fillRect/>
          </a:stretch>
        </p:blipFill>
        <p:spPr>
          <a:xfrm>
            <a:off x="4232910" y="3035300"/>
            <a:ext cx="1998980" cy="1882140"/>
          </a:xfrm>
          <a:prstGeom prst="rect">
            <a:avLst/>
          </a:prstGeom>
        </p:spPr>
      </p:pic>
      <p:pic>
        <p:nvPicPr>
          <p:cNvPr id="11" name="图片 10"/>
          <p:cNvPicPr>
            <a:picLocks noChangeAspect="1"/>
          </p:cNvPicPr>
          <p:nvPr/>
        </p:nvPicPr>
        <p:blipFill>
          <a:blip r:embed="rId6"/>
          <a:stretch>
            <a:fillRect/>
          </a:stretch>
        </p:blipFill>
        <p:spPr>
          <a:xfrm>
            <a:off x="6499225" y="3035300"/>
            <a:ext cx="1995805" cy="1927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2" name="图片 4"/>
          <p:cNvPicPr>
            <a:picLocks noChangeAspect="1"/>
          </p:cNvPicPr>
          <p:nvPr/>
        </p:nvPicPr>
        <p:blipFill>
          <a:blip r:embed="rId1"/>
          <a:stretch>
            <a:fillRect/>
          </a:stretch>
        </p:blipFill>
        <p:spPr>
          <a:xfrm>
            <a:off x="5962333" y="789940"/>
            <a:ext cx="2475865" cy="1835150"/>
          </a:xfrm>
          <a:prstGeom prst="rect">
            <a:avLst/>
          </a:prstGeom>
          <a:noFill/>
          <a:ln>
            <a:noFill/>
          </a:ln>
        </p:spPr>
      </p:pic>
      <p:sp>
        <p:nvSpPr>
          <p:cNvPr id="35" name="TextBox 34"/>
          <p:cNvSpPr txBox="1"/>
          <p:nvPr/>
        </p:nvSpPr>
        <p:spPr>
          <a:xfrm>
            <a:off x="492674" y="238154"/>
            <a:ext cx="1706880" cy="398780"/>
          </a:xfrm>
          <a:prstGeom prst="rect">
            <a:avLst/>
          </a:prstGeom>
          <a:noFill/>
        </p:spPr>
        <p:txBody>
          <a:bodyPr wrap="none" rtlCol="0">
            <a:spAutoFit/>
          </a:bodyPr>
          <a:p>
            <a:pPr algn="l"/>
            <a:r>
              <a:rPr lang="zh-CN" altLang="en-US" sz="2000" dirty="0" smtClean="0">
                <a:solidFill>
                  <a:schemeClr val="tx1">
                    <a:lumMod val="65000"/>
                    <a:lumOff val="35000"/>
                  </a:schemeClr>
                </a:solidFill>
                <a:latin typeface="+mj-ea"/>
                <a:ea typeface="+mj-ea"/>
                <a:sym typeface="+mn-ea"/>
              </a:rPr>
              <a:t>区域</a:t>
            </a:r>
            <a:r>
              <a:rPr lang="zh-CN" altLang="en-US" sz="2000" dirty="0" smtClean="0">
                <a:solidFill>
                  <a:schemeClr val="tx1">
                    <a:lumMod val="65000"/>
                    <a:lumOff val="35000"/>
                  </a:schemeClr>
                </a:solidFill>
                <a:latin typeface="+mj-ea"/>
                <a:ea typeface="+mj-ea"/>
                <a:sym typeface="+mn-ea"/>
              </a:rPr>
              <a:t>闭合尝试</a:t>
            </a:r>
            <a:endParaRPr lang="zh-CN" altLang="en-US" sz="2000" dirty="0" smtClean="0">
              <a:solidFill>
                <a:schemeClr val="tx1">
                  <a:lumMod val="65000"/>
                  <a:lumOff val="35000"/>
                </a:schemeClr>
              </a:solidFill>
              <a:latin typeface="+mj-ea"/>
              <a:ea typeface="+mj-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2.27</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4597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推拉门</a:t>
            </a:r>
            <a:r>
              <a:rPr lang="zh-CN" altLang="en-US" dirty="0">
                <a:solidFill>
                  <a:schemeClr val="accent2">
                    <a:lumMod val="75000"/>
                  </a:schemeClr>
                </a:solidFill>
                <a:latin typeface="+mj-ea"/>
                <a:ea typeface="+mj-ea"/>
              </a:rPr>
              <a:t>检测</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363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32735"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推拉门检测</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规则</a:t>
            </a:r>
            <a:r>
              <a:rPr lang="zh-CN" altLang="en-US" sz="2000" dirty="0" smtClean="0">
                <a:solidFill>
                  <a:schemeClr val="tx1">
                    <a:lumMod val="65000"/>
                    <a:lumOff val="35000"/>
                  </a:schemeClr>
                </a:solidFill>
                <a:latin typeface="+mj-ea"/>
                <a:ea typeface="+mj-ea"/>
                <a:sym typeface="+mn-ea"/>
              </a:rPr>
              <a:t>过滤器</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根据门宽度、厚度范围筛选矩形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阶梯相连的矩形门扇集合即为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门线提取整合</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整理共线墙线，设定距离阈值，合并为新墙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计算线段相交情况，切分成不同段，方便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找环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矩形门扇提取</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构建无向图，查找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简单环路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筛选围成矩形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的环路，设定门宽度、厚度阈值筛选门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推拉门提取</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查找阶梯相连的门扇集合，计算最小外接矩形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提取效果</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张图中，共有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0.979</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干扰情况</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相邻圆弧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门扇呈阶梯状排列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圆弧门门扇与门框阶梯状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考虑改进：根据相连圆弧对找到的门扇分类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068445" y="702945"/>
            <a:ext cx="4524375" cy="1503045"/>
          </a:xfrm>
          <a:prstGeom prst="rect">
            <a:avLst/>
          </a:prstGeom>
        </p:spPr>
      </p:pic>
      <p:pic>
        <p:nvPicPr>
          <p:cNvPr id="11" name="图片 10"/>
          <p:cNvPicPr>
            <a:picLocks noChangeAspect="1"/>
          </p:cNvPicPr>
          <p:nvPr/>
        </p:nvPicPr>
        <p:blipFill>
          <a:blip r:embed="rId3"/>
          <a:stretch>
            <a:fillRect/>
          </a:stretch>
        </p:blipFill>
        <p:spPr>
          <a:xfrm>
            <a:off x="6030595" y="2391410"/>
            <a:ext cx="2562225" cy="360680"/>
          </a:xfrm>
          <a:prstGeom prst="rect">
            <a:avLst/>
          </a:prstGeom>
        </p:spPr>
      </p:pic>
      <p:pic>
        <p:nvPicPr>
          <p:cNvPr id="14" name="图片 13"/>
          <p:cNvPicPr>
            <a:picLocks noChangeAspect="1"/>
          </p:cNvPicPr>
          <p:nvPr/>
        </p:nvPicPr>
        <p:blipFill>
          <a:blip r:embed="rId4"/>
          <a:stretch>
            <a:fillRect/>
          </a:stretch>
        </p:blipFill>
        <p:spPr>
          <a:xfrm>
            <a:off x="6899275" y="2805430"/>
            <a:ext cx="1693545" cy="211455"/>
          </a:xfrm>
          <a:prstGeom prst="rect">
            <a:avLst/>
          </a:prstGeom>
        </p:spPr>
      </p:pic>
      <p:pic>
        <p:nvPicPr>
          <p:cNvPr id="15" name="图片 14"/>
          <p:cNvPicPr>
            <a:picLocks noChangeAspect="1"/>
          </p:cNvPicPr>
          <p:nvPr/>
        </p:nvPicPr>
        <p:blipFill>
          <a:blip r:embed="rId5"/>
          <a:stretch>
            <a:fillRect/>
          </a:stretch>
        </p:blipFill>
        <p:spPr>
          <a:xfrm>
            <a:off x="6899910" y="3128645"/>
            <a:ext cx="1731010" cy="1224915"/>
          </a:xfrm>
          <a:prstGeom prst="rect">
            <a:avLst/>
          </a:prstGeom>
        </p:spPr>
      </p:pic>
      <p:pic>
        <p:nvPicPr>
          <p:cNvPr id="16" name="图片 15"/>
          <p:cNvPicPr>
            <a:picLocks noChangeAspect="1"/>
          </p:cNvPicPr>
          <p:nvPr/>
        </p:nvPicPr>
        <p:blipFill>
          <a:blip r:embed="rId6"/>
          <a:stretch>
            <a:fillRect/>
          </a:stretch>
        </p:blipFill>
        <p:spPr>
          <a:xfrm>
            <a:off x="4068445" y="3514725"/>
            <a:ext cx="1207770" cy="1102360"/>
          </a:xfrm>
          <a:prstGeom prst="rect">
            <a:avLst/>
          </a:prstGeom>
        </p:spPr>
      </p:pic>
      <p:pic>
        <p:nvPicPr>
          <p:cNvPr id="17" name="图片 16"/>
          <p:cNvPicPr>
            <a:picLocks noChangeAspect="1"/>
          </p:cNvPicPr>
          <p:nvPr/>
        </p:nvPicPr>
        <p:blipFill>
          <a:blip r:embed="rId7"/>
          <a:stretch>
            <a:fillRect/>
          </a:stretch>
        </p:blipFill>
        <p:spPr>
          <a:xfrm>
            <a:off x="5509895" y="3514725"/>
            <a:ext cx="1283970" cy="1102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558540" cy="437769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投票：选用效果最好的三个模型投票决定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classify_layer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输入文本，输出多级分类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3" name="表格 2"/>
          <p:cNvGraphicFramePr/>
          <p:nvPr>
            <p:custDataLst>
              <p:tags r:id="rId2"/>
            </p:custDataLst>
          </p:nvPr>
        </p:nvGraphicFramePr>
        <p:xfrm>
          <a:off x="591820" y="1343660"/>
          <a:ext cx="2875915" cy="1647190"/>
        </p:xfrm>
        <a:graphic>
          <a:graphicData uri="http://schemas.openxmlformats.org/drawingml/2006/table">
            <a:tbl>
              <a:tblPr/>
              <a:tblGrid>
                <a:gridCol w="1089025"/>
                <a:gridCol w="920750"/>
                <a:gridCol w="866140"/>
              </a:tblGrid>
              <a:tr h="27559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97.02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97.05</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97.24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97.36</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a:t>
                      </a:r>
                      <a:r>
                        <a:rPr lang="zh-CN" altLang="en-US" sz="1200" b="0">
                          <a:solidFill>
                            <a:srgbClr val="000000"/>
                          </a:solidFill>
                          <a:latin typeface="宋体" panose="02010600030101010101" pitchFamily="2" charset="-122"/>
                          <a:ea typeface="宋体" panose="02010600030101010101" pitchFamily="2" charset="-122"/>
                        </a:rPr>
                        <a:t>投票</a:t>
                      </a:r>
                      <a:endParaRPr lang="zh-CN" altLang="en-US"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98.02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535" name="图片 5"/>
          <p:cNvPicPr>
            <a:picLocks noChangeAspect="1"/>
          </p:cNvPicPr>
          <p:nvPr/>
        </p:nvPicPr>
        <p:blipFill>
          <a:blip r:embed="rId3"/>
          <a:stretch>
            <a:fillRect/>
          </a:stretch>
        </p:blipFill>
        <p:spPr>
          <a:xfrm>
            <a:off x="591820" y="3548380"/>
            <a:ext cx="3459480" cy="869315"/>
          </a:xfrm>
          <a:prstGeom prst="rect">
            <a:avLst/>
          </a:prstGeom>
          <a:noFill/>
          <a:ln>
            <a:noFill/>
          </a:ln>
        </p:spPr>
      </p:pic>
      <p:sp>
        <p:nvSpPr>
          <p:cNvPr id="4" name="文本框 3"/>
          <p:cNvSpPr txBox="1"/>
          <p:nvPr>
            <p:custDataLst>
              <p:tags r:id="rId4"/>
            </p:custDataLst>
          </p:nvPr>
        </p:nvSpPr>
        <p:spPr>
          <a:xfrm>
            <a:off x="4178300" y="636905"/>
            <a:ext cx="4055110" cy="74739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各模型出错情况都集中在长度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场景描述偏多、英文缩写偏多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5"/>
          <a:stretch>
            <a:fillRect/>
          </a:stretch>
        </p:blipFill>
        <p:spPr>
          <a:xfrm>
            <a:off x="4051300" y="1285240"/>
            <a:ext cx="5052060" cy="1367790"/>
          </a:xfrm>
          <a:prstGeom prst="rect">
            <a:avLst/>
          </a:prstGeom>
        </p:spPr>
      </p:pic>
      <p:sp>
        <p:nvSpPr>
          <p:cNvPr id="8" name="文本框 7"/>
          <p:cNvSpPr txBox="1"/>
          <p:nvPr>
            <p:custDataLst>
              <p:tags r:id="rId6"/>
            </p:custDataLst>
          </p:nvPr>
        </p:nvSpPr>
        <p:spPr>
          <a:xfrm>
            <a:off x="4178300" y="2653030"/>
            <a:ext cx="4516755" cy="74739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针对性详细标注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构建建筑场景缩略词语义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词向量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原有词向量针对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搜狗中文新闻标签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考虑针对复杂标签，先通过典型字符分词，比如：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_</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86735"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推拉门检测</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目标检测</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来源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根据规则过滤算法生成并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系列检测算法训练尝试</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x</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训练效果不佳，模型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不收敛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考虑原因及改进</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推拉门数据量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不充分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针对长条状检测目标：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采用针对性旋转框检测算法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RRPN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R2CNN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937760" y="732155"/>
            <a:ext cx="2804795" cy="2224405"/>
          </a:xfrm>
          <a:prstGeom prst="rect">
            <a:avLst/>
          </a:prstGeom>
        </p:spPr>
      </p:pic>
      <p:pic>
        <p:nvPicPr>
          <p:cNvPr id="373" name="图片 8"/>
          <p:cNvPicPr>
            <a:picLocks noChangeAspect="1"/>
          </p:cNvPicPr>
          <p:nvPr/>
        </p:nvPicPr>
        <p:blipFill>
          <a:blip r:embed="rId3"/>
          <a:stretch>
            <a:fillRect/>
          </a:stretch>
        </p:blipFill>
        <p:spPr>
          <a:xfrm>
            <a:off x="586740" y="1835150"/>
            <a:ext cx="3381375" cy="201930"/>
          </a:xfrm>
          <a:prstGeom prst="rect">
            <a:avLst/>
          </a:prstGeom>
          <a:noFill/>
          <a:ln>
            <a:noFill/>
          </a:ln>
        </p:spPr>
      </p:pic>
      <p:pic>
        <p:nvPicPr>
          <p:cNvPr id="374" name="图片 9"/>
          <p:cNvPicPr>
            <a:picLocks noChangeAspect="1"/>
          </p:cNvPicPr>
          <p:nvPr/>
        </p:nvPicPr>
        <p:blipFill>
          <a:blip r:embed="rId4"/>
          <a:stretch>
            <a:fillRect/>
          </a:stretch>
        </p:blipFill>
        <p:spPr>
          <a:xfrm>
            <a:off x="586740" y="2396490"/>
            <a:ext cx="3382010" cy="227330"/>
          </a:xfrm>
          <a:prstGeom prst="rect">
            <a:avLst/>
          </a:prstGeom>
          <a:noFill/>
          <a:ln>
            <a:noFill/>
          </a:ln>
        </p:spPr>
      </p:pic>
      <p:pic>
        <p:nvPicPr>
          <p:cNvPr id="4" name="图片 3"/>
          <p:cNvPicPr>
            <a:picLocks noChangeAspect="1"/>
          </p:cNvPicPr>
          <p:nvPr/>
        </p:nvPicPr>
        <p:blipFill>
          <a:blip r:embed="rId5"/>
          <a:stretch>
            <a:fillRect/>
          </a:stretch>
        </p:blipFill>
        <p:spPr>
          <a:xfrm rot="16200000">
            <a:off x="5728970" y="2476500"/>
            <a:ext cx="591820" cy="2174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4597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墙线集合到</a:t>
            </a:r>
            <a:r>
              <a:rPr lang="zh-CN" altLang="en-US" dirty="0">
                <a:solidFill>
                  <a:schemeClr val="accent2">
                    <a:lumMod val="75000"/>
                  </a:schemeClr>
                </a:solidFill>
                <a:latin typeface="+mj-ea"/>
                <a:ea typeface="+mj-ea"/>
              </a:rPr>
              <a:t>矢量墙体</a:t>
            </a:r>
            <a:r>
              <a:rPr lang="zh-CN" altLang="en-US" dirty="0">
                <a:solidFill>
                  <a:schemeClr val="accent2">
                    <a:lumMod val="75000"/>
                  </a:schemeClr>
                </a:solidFill>
                <a:latin typeface="+mj-ea"/>
                <a:ea typeface="+mj-ea"/>
              </a:rPr>
              <a:t>区域</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363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墙线整合</a:t>
            </a:r>
            <a:r>
              <a:rPr lang="zh-CN" altLang="en-US" sz="2000" dirty="0" smtClean="0">
                <a:solidFill>
                  <a:schemeClr val="tx1">
                    <a:lumMod val="65000"/>
                    <a:lumOff val="35000"/>
                  </a:schemeClr>
                </a:solidFill>
                <a:latin typeface="+mj-ea"/>
                <a:ea typeface="+mj-ea"/>
                <a:sym typeface="+mn-ea"/>
              </a:rPr>
              <a:t>过滤</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墙线转换图像域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将矢量墙线通过视口坐标转换到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5mm/pix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的图像域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方便后续通过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分割掩膜过滤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共线重叠墙线整合</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整理共线墙线，设定距离阈值，合并为新墙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避免一个墙线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在绘制过程中分成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多个部分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根据交点切分墙线</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计算墙线相交情况，切分成不同墙线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方便与分割掩膜比对筛选，方便后续查找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结合分割掩模筛选墙线</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对二值化的分割掩膜进行形态学膨胀、开运算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平滑毛刺，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使分割掩膜包含墙体边缘</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计算每个墙线对应到掩膜图中白色区域的像素数量及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占比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设置阈值过滤非墙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518025" y="636905"/>
            <a:ext cx="4164330" cy="1864360"/>
          </a:xfrm>
          <a:prstGeom prst="rect">
            <a:avLst/>
          </a:prstGeom>
        </p:spPr>
      </p:pic>
      <p:pic>
        <p:nvPicPr>
          <p:cNvPr id="5" name="图片 4"/>
          <p:cNvPicPr>
            <a:picLocks noChangeAspect="1"/>
          </p:cNvPicPr>
          <p:nvPr/>
        </p:nvPicPr>
        <p:blipFill>
          <a:blip r:embed="rId3"/>
          <a:stretch>
            <a:fillRect/>
          </a:stretch>
        </p:blipFill>
        <p:spPr>
          <a:xfrm>
            <a:off x="4520565" y="2571750"/>
            <a:ext cx="1057910" cy="1028700"/>
          </a:xfrm>
          <a:prstGeom prst="rect">
            <a:avLst/>
          </a:prstGeom>
        </p:spPr>
      </p:pic>
      <p:pic>
        <p:nvPicPr>
          <p:cNvPr id="7" name="图片 6"/>
          <p:cNvPicPr>
            <a:picLocks noChangeAspect="1"/>
          </p:cNvPicPr>
          <p:nvPr/>
        </p:nvPicPr>
        <p:blipFill>
          <a:blip r:embed="rId4"/>
          <a:stretch>
            <a:fillRect/>
          </a:stretch>
        </p:blipFill>
        <p:spPr>
          <a:xfrm>
            <a:off x="5761990" y="2571750"/>
            <a:ext cx="928370" cy="1028065"/>
          </a:xfrm>
          <a:prstGeom prst="rect">
            <a:avLst/>
          </a:prstGeom>
        </p:spPr>
      </p:pic>
      <p:pic>
        <p:nvPicPr>
          <p:cNvPr id="8" name="图片 7"/>
          <p:cNvPicPr>
            <a:picLocks noChangeAspect="1"/>
          </p:cNvPicPr>
          <p:nvPr/>
        </p:nvPicPr>
        <p:blipFill>
          <a:blip r:embed="rId5"/>
          <a:stretch>
            <a:fillRect/>
          </a:stretch>
        </p:blipFill>
        <p:spPr>
          <a:xfrm>
            <a:off x="7028815" y="2574925"/>
            <a:ext cx="867410" cy="1024890"/>
          </a:xfrm>
          <a:prstGeom prst="rect">
            <a:avLst/>
          </a:prstGeom>
        </p:spPr>
      </p:pic>
      <p:pic>
        <p:nvPicPr>
          <p:cNvPr id="9" name="图片 8"/>
          <p:cNvPicPr>
            <a:picLocks noChangeAspect="1"/>
          </p:cNvPicPr>
          <p:nvPr/>
        </p:nvPicPr>
        <p:blipFill>
          <a:blip r:embed="rId6"/>
          <a:stretch>
            <a:fillRect/>
          </a:stretch>
        </p:blipFill>
        <p:spPr>
          <a:xfrm>
            <a:off x="4520565" y="3697605"/>
            <a:ext cx="1141730" cy="1189355"/>
          </a:xfrm>
          <a:prstGeom prst="rect">
            <a:avLst/>
          </a:prstGeom>
        </p:spPr>
      </p:pic>
      <p:pic>
        <p:nvPicPr>
          <p:cNvPr id="10" name="图片 9"/>
          <p:cNvPicPr>
            <a:picLocks noChangeAspect="1"/>
          </p:cNvPicPr>
          <p:nvPr/>
        </p:nvPicPr>
        <p:blipFill>
          <a:blip r:embed="rId7"/>
          <a:stretch>
            <a:fillRect/>
          </a:stretch>
        </p:blipFill>
        <p:spPr>
          <a:xfrm>
            <a:off x="7216140" y="3690620"/>
            <a:ext cx="1075690" cy="1002030"/>
          </a:xfrm>
          <a:prstGeom prst="rect">
            <a:avLst/>
          </a:prstGeom>
        </p:spPr>
      </p:pic>
      <p:pic>
        <p:nvPicPr>
          <p:cNvPr id="13" name="图片 12"/>
          <p:cNvPicPr>
            <a:picLocks noChangeAspect="1"/>
          </p:cNvPicPr>
          <p:nvPr/>
        </p:nvPicPr>
        <p:blipFill>
          <a:blip r:embed="rId8"/>
          <a:stretch>
            <a:fillRect/>
          </a:stretch>
        </p:blipFill>
        <p:spPr>
          <a:xfrm>
            <a:off x="5850255" y="3697605"/>
            <a:ext cx="1098550" cy="1192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墙体区域闭合</a:t>
            </a:r>
            <a:r>
              <a:rPr lang="zh-CN" altLang="en-US" sz="2000" dirty="0" smtClean="0">
                <a:solidFill>
                  <a:schemeClr val="tx1">
                    <a:lumMod val="65000"/>
                    <a:lumOff val="35000"/>
                  </a:schemeClr>
                </a:solidFill>
                <a:latin typeface="+mj-ea"/>
                <a:ea typeface="+mj-ea"/>
                <a:sym typeface="+mn-ea"/>
              </a:rPr>
              <a:t>和筛选</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墙线不封闭部分补全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库构建无向图，查找度为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节点（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挂点）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根据墙厚范围设定阈值，连接挂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点，进行补全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所有环路</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simple_cycles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函数查找所有简单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Johnson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算法，从每个节点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查找到的环路特点：无重复、闭合、顺序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环路筛选</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过滤</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节点排序去除重复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剔除顶点数量小于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shapely.geometry.Polygon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多边形比较，剔除区域被包含的环路</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得到墙体区域多边形</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与人眼标注比对测试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846320" y="715645"/>
            <a:ext cx="1508125" cy="1177290"/>
          </a:xfrm>
          <a:prstGeom prst="rect">
            <a:avLst/>
          </a:prstGeom>
        </p:spPr>
      </p:pic>
      <p:pic>
        <p:nvPicPr>
          <p:cNvPr id="352" name="图片 4"/>
          <p:cNvPicPr>
            <a:picLocks noChangeAspect="1"/>
          </p:cNvPicPr>
          <p:nvPr/>
        </p:nvPicPr>
        <p:blipFill>
          <a:blip r:embed="rId3"/>
          <a:stretch>
            <a:fillRect/>
          </a:stretch>
        </p:blipFill>
        <p:spPr>
          <a:xfrm>
            <a:off x="6675120" y="2005330"/>
            <a:ext cx="1635125" cy="1212215"/>
          </a:xfrm>
          <a:prstGeom prst="rect">
            <a:avLst/>
          </a:prstGeom>
          <a:noFill/>
          <a:ln>
            <a:noFill/>
          </a:ln>
        </p:spPr>
      </p:pic>
      <p:pic>
        <p:nvPicPr>
          <p:cNvPr id="7" name="图片 6"/>
          <p:cNvPicPr>
            <a:picLocks noChangeAspect="1"/>
          </p:cNvPicPr>
          <p:nvPr/>
        </p:nvPicPr>
        <p:blipFill>
          <a:blip r:embed="rId4"/>
          <a:stretch>
            <a:fillRect/>
          </a:stretch>
        </p:blipFill>
        <p:spPr>
          <a:xfrm>
            <a:off x="6675120" y="716280"/>
            <a:ext cx="1626870" cy="1176655"/>
          </a:xfrm>
          <a:prstGeom prst="rect">
            <a:avLst/>
          </a:prstGeom>
        </p:spPr>
      </p:pic>
      <p:pic>
        <p:nvPicPr>
          <p:cNvPr id="9" name="图片 8"/>
          <p:cNvPicPr>
            <a:picLocks noChangeAspect="1"/>
          </p:cNvPicPr>
          <p:nvPr/>
        </p:nvPicPr>
        <p:blipFill>
          <a:blip r:embed="rId5"/>
          <a:stretch>
            <a:fillRect/>
          </a:stretch>
        </p:blipFill>
        <p:spPr>
          <a:xfrm>
            <a:off x="4563110" y="2005330"/>
            <a:ext cx="1970405" cy="796925"/>
          </a:xfrm>
          <a:prstGeom prst="rect">
            <a:avLst/>
          </a:prstGeom>
        </p:spPr>
      </p:pic>
      <p:pic>
        <p:nvPicPr>
          <p:cNvPr id="10" name="图片 9"/>
          <p:cNvPicPr>
            <a:picLocks noChangeAspect="1"/>
          </p:cNvPicPr>
          <p:nvPr/>
        </p:nvPicPr>
        <p:blipFill>
          <a:blip r:embed="rId6"/>
          <a:stretch>
            <a:fillRect/>
          </a:stretch>
        </p:blipFill>
        <p:spPr>
          <a:xfrm>
            <a:off x="4563110" y="2914650"/>
            <a:ext cx="1969770" cy="781685"/>
          </a:xfrm>
          <a:prstGeom prst="rect">
            <a:avLst/>
          </a:prstGeom>
        </p:spPr>
      </p:pic>
      <p:pic>
        <p:nvPicPr>
          <p:cNvPr id="12" name="图片 11"/>
          <p:cNvPicPr>
            <a:picLocks noChangeAspect="1"/>
          </p:cNvPicPr>
          <p:nvPr/>
        </p:nvPicPr>
        <p:blipFill>
          <a:blip r:embed="rId7"/>
          <a:stretch>
            <a:fillRect/>
          </a:stretch>
        </p:blipFill>
        <p:spPr>
          <a:xfrm>
            <a:off x="6675120" y="3329940"/>
            <a:ext cx="1635760" cy="1694815"/>
          </a:xfrm>
          <a:prstGeom prst="rect">
            <a:avLst/>
          </a:prstGeom>
        </p:spPr>
      </p:pic>
      <p:pic>
        <p:nvPicPr>
          <p:cNvPr id="3" name="图片 2"/>
          <p:cNvPicPr>
            <a:picLocks noChangeAspect="1"/>
          </p:cNvPicPr>
          <p:nvPr/>
        </p:nvPicPr>
        <p:blipFill>
          <a:blip r:embed="rId8"/>
          <a:stretch>
            <a:fillRect/>
          </a:stretch>
        </p:blipFill>
        <p:spPr>
          <a:xfrm>
            <a:off x="572135" y="4007485"/>
            <a:ext cx="4494530" cy="969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后续</a:t>
            </a:r>
            <a:r>
              <a:rPr lang="zh-CN" altLang="en-US" sz="2000" dirty="0" smtClean="0">
                <a:solidFill>
                  <a:schemeClr val="tx1">
                    <a:lumMod val="65000"/>
                    <a:lumOff val="35000"/>
                  </a:schemeClr>
                </a:solidFill>
                <a:latin typeface="+mj-ea"/>
                <a:ea typeface="+mj-ea"/>
                <a:sym typeface="+mn-ea"/>
              </a:rPr>
              <a:t>规划</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墙体区域查找整体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测试指标，完成整体墙体区域查找的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大范围测试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户型结构图元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添加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门套，与墙段对照，转换为矩形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推拉门，设计算法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789805" y="723900"/>
            <a:ext cx="1624965" cy="1363980"/>
          </a:xfrm>
          <a:prstGeom prst="rect">
            <a:avLst/>
          </a:prstGeom>
        </p:spPr>
      </p:pic>
      <p:pic>
        <p:nvPicPr>
          <p:cNvPr id="5" name="图片 4"/>
          <p:cNvPicPr>
            <a:picLocks noChangeAspect="1"/>
          </p:cNvPicPr>
          <p:nvPr/>
        </p:nvPicPr>
        <p:blipFill>
          <a:blip r:embed="rId3"/>
          <a:stretch>
            <a:fillRect/>
          </a:stretch>
        </p:blipFill>
        <p:spPr>
          <a:xfrm>
            <a:off x="6684010" y="723900"/>
            <a:ext cx="1889760" cy="1363345"/>
          </a:xfrm>
          <a:prstGeom prst="rect">
            <a:avLst/>
          </a:prstGeom>
        </p:spPr>
      </p:pic>
      <p:pic>
        <p:nvPicPr>
          <p:cNvPr id="6" name="图片 5"/>
          <p:cNvPicPr>
            <a:picLocks noChangeAspect="1"/>
          </p:cNvPicPr>
          <p:nvPr/>
        </p:nvPicPr>
        <p:blipFill>
          <a:blip r:embed="rId4"/>
          <a:stretch>
            <a:fillRect/>
          </a:stretch>
        </p:blipFill>
        <p:spPr>
          <a:xfrm>
            <a:off x="4795520" y="2214245"/>
            <a:ext cx="591820" cy="2174875"/>
          </a:xfrm>
          <a:prstGeom prst="rect">
            <a:avLst/>
          </a:prstGeom>
        </p:spPr>
      </p:pic>
      <p:pic>
        <p:nvPicPr>
          <p:cNvPr id="8" name="图片 7"/>
          <p:cNvPicPr>
            <a:picLocks noChangeAspect="1"/>
          </p:cNvPicPr>
          <p:nvPr/>
        </p:nvPicPr>
        <p:blipFill>
          <a:blip r:embed="rId5"/>
          <a:stretch>
            <a:fillRect/>
          </a:stretch>
        </p:blipFill>
        <p:spPr>
          <a:xfrm>
            <a:off x="5784850" y="2214245"/>
            <a:ext cx="2134235" cy="1034415"/>
          </a:xfrm>
          <a:prstGeom prst="rect">
            <a:avLst/>
          </a:prstGeom>
        </p:spPr>
      </p:pic>
      <p:pic>
        <p:nvPicPr>
          <p:cNvPr id="13" name="图片 12"/>
          <p:cNvPicPr>
            <a:picLocks noChangeAspect="1"/>
          </p:cNvPicPr>
          <p:nvPr/>
        </p:nvPicPr>
        <p:blipFill>
          <a:blip r:embed="rId6"/>
          <a:stretch>
            <a:fillRect/>
          </a:stretch>
        </p:blipFill>
        <p:spPr>
          <a:xfrm>
            <a:off x="5784215" y="3472180"/>
            <a:ext cx="2789555" cy="426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97993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墙体区域图像分割</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91759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57675" y="2907665"/>
            <a:ext cx="3106420" cy="473075"/>
          </a:xfrm>
          <a:prstGeom prst="rect">
            <a:avLst/>
          </a:prstGeom>
          <a:noFill/>
        </p:spPr>
        <p:txBody>
          <a:bodyPr wrap="square" rtlCol="0">
            <a:noAutofit/>
          </a:bodyPr>
          <a:p>
            <a:r>
              <a:rPr lang="zh-CN" altLang="en-US" dirty="0">
                <a:solidFill>
                  <a:schemeClr val="accent2">
                    <a:lumMod val="75000"/>
                  </a:schemeClr>
                </a:solidFill>
                <a:latin typeface="+mj-ea"/>
                <a:ea typeface="+mj-ea"/>
              </a:rPr>
              <a:t>分割掩膜到矢量空间映射</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9235" y="28453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训练数据缩放</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37261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训练图像数据缩放</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原始打印图像遵循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 / px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比例打印，尺寸大多在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分割模型训练来说过大，需要填充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默认双线性插值</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根据相邻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4个像素的加权平均来计算目标像素值。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细线条情况下会导致缩放后线条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部分缺失。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调整为区域插值</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针对图像缩小的插值方法，计算源图像中对应区域的加权平均来确定目标像素值。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能够有效地平滑图像，减少简单采样带来的锯齿和失真。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979920" y="742950"/>
            <a:ext cx="1457325" cy="1648460"/>
          </a:xfrm>
          <a:prstGeom prst="rect">
            <a:avLst/>
          </a:prstGeom>
        </p:spPr>
      </p:pic>
      <p:pic>
        <p:nvPicPr>
          <p:cNvPr id="6" name="图片 5"/>
          <p:cNvPicPr>
            <a:picLocks noChangeAspect="1"/>
          </p:cNvPicPr>
          <p:nvPr/>
        </p:nvPicPr>
        <p:blipFill>
          <a:blip r:embed="rId3"/>
          <a:stretch>
            <a:fillRect/>
          </a:stretch>
        </p:blipFill>
        <p:spPr>
          <a:xfrm>
            <a:off x="4954905" y="742950"/>
            <a:ext cx="1755140" cy="1653540"/>
          </a:xfrm>
          <a:prstGeom prst="rect">
            <a:avLst/>
          </a:prstGeom>
        </p:spPr>
      </p:pic>
      <p:pic>
        <p:nvPicPr>
          <p:cNvPr id="11" name="图片 10"/>
          <p:cNvPicPr>
            <a:picLocks noChangeAspect="1"/>
          </p:cNvPicPr>
          <p:nvPr/>
        </p:nvPicPr>
        <p:blipFill>
          <a:blip r:embed="rId4"/>
          <a:stretch>
            <a:fillRect/>
          </a:stretch>
        </p:blipFill>
        <p:spPr>
          <a:xfrm>
            <a:off x="4954905" y="2644775"/>
            <a:ext cx="1750060" cy="1662430"/>
          </a:xfrm>
          <a:prstGeom prst="rect">
            <a:avLst/>
          </a:prstGeom>
        </p:spPr>
      </p:pic>
      <p:pic>
        <p:nvPicPr>
          <p:cNvPr id="12" name="图片 11"/>
          <p:cNvPicPr>
            <a:picLocks noChangeAspect="1"/>
          </p:cNvPicPr>
          <p:nvPr/>
        </p:nvPicPr>
        <p:blipFill>
          <a:blip r:embed="rId5"/>
          <a:stretch>
            <a:fillRect/>
          </a:stretch>
        </p:blipFill>
        <p:spPr>
          <a:xfrm>
            <a:off x="6979920" y="2644775"/>
            <a:ext cx="1420495" cy="1836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其它分割算法</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Segformer-mit-b5                                           NeurIPS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Bisenetv2                                                        IJCV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Stdc                                                                CVPR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DDRNet                                                          T-ITS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目前测试算法中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Segformer-mit-b5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最优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边缘还是会有些不平滑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毛刺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31" name="图片 5"/>
          <p:cNvPicPr>
            <a:picLocks noChangeAspect="1"/>
          </p:cNvPicPr>
          <p:nvPr/>
        </p:nvPicPr>
        <p:blipFill>
          <a:blip r:embed="rId2"/>
          <a:stretch>
            <a:fillRect/>
          </a:stretch>
        </p:blipFill>
        <p:spPr>
          <a:xfrm>
            <a:off x="591820" y="897255"/>
            <a:ext cx="4240530" cy="665480"/>
          </a:xfrm>
          <a:prstGeom prst="rect">
            <a:avLst/>
          </a:prstGeom>
          <a:noFill/>
          <a:ln>
            <a:noFill/>
          </a:ln>
        </p:spPr>
      </p:pic>
      <p:pic>
        <p:nvPicPr>
          <p:cNvPr id="335" name="图片 1"/>
          <p:cNvPicPr>
            <a:picLocks noChangeAspect="1"/>
          </p:cNvPicPr>
          <p:nvPr/>
        </p:nvPicPr>
        <p:blipFill>
          <a:blip r:embed="rId3"/>
          <a:stretch>
            <a:fillRect/>
          </a:stretch>
        </p:blipFill>
        <p:spPr>
          <a:xfrm>
            <a:off x="591820" y="1823085"/>
            <a:ext cx="4239895" cy="665480"/>
          </a:xfrm>
          <a:prstGeom prst="rect">
            <a:avLst/>
          </a:prstGeom>
          <a:noFill/>
          <a:ln>
            <a:noFill/>
          </a:ln>
        </p:spPr>
      </p:pic>
      <p:pic>
        <p:nvPicPr>
          <p:cNvPr id="330" name="图片 4"/>
          <p:cNvPicPr>
            <a:picLocks noChangeAspect="1"/>
          </p:cNvPicPr>
          <p:nvPr/>
        </p:nvPicPr>
        <p:blipFill>
          <a:blip r:embed="rId4"/>
          <a:stretch>
            <a:fillRect/>
          </a:stretch>
        </p:blipFill>
        <p:spPr>
          <a:xfrm>
            <a:off x="591820" y="3624580"/>
            <a:ext cx="4279265" cy="666750"/>
          </a:xfrm>
          <a:prstGeom prst="rect">
            <a:avLst/>
          </a:prstGeom>
          <a:noFill/>
          <a:ln>
            <a:noFill/>
          </a:ln>
        </p:spPr>
      </p:pic>
      <p:pic>
        <p:nvPicPr>
          <p:cNvPr id="336" name="图片 3"/>
          <p:cNvPicPr>
            <a:picLocks noChangeAspect="1"/>
          </p:cNvPicPr>
          <p:nvPr/>
        </p:nvPicPr>
        <p:blipFill>
          <a:blip r:embed="rId5"/>
          <a:stretch>
            <a:fillRect/>
          </a:stretch>
        </p:blipFill>
        <p:spPr>
          <a:xfrm>
            <a:off x="591820" y="2687955"/>
            <a:ext cx="4279265" cy="671195"/>
          </a:xfrm>
          <a:prstGeom prst="rect">
            <a:avLst/>
          </a:prstGeom>
          <a:noFill/>
          <a:ln>
            <a:noFill/>
          </a:ln>
        </p:spPr>
      </p:pic>
      <p:pic>
        <p:nvPicPr>
          <p:cNvPr id="3" name="图片 2"/>
          <p:cNvPicPr>
            <a:picLocks noChangeAspect="1"/>
          </p:cNvPicPr>
          <p:nvPr/>
        </p:nvPicPr>
        <p:blipFill>
          <a:blip r:embed="rId6"/>
          <a:stretch>
            <a:fillRect/>
          </a:stretch>
        </p:blipFill>
        <p:spPr>
          <a:xfrm>
            <a:off x="5610860" y="2871470"/>
            <a:ext cx="2199640" cy="2051050"/>
          </a:xfrm>
          <a:prstGeom prst="rect">
            <a:avLst/>
          </a:prstGeom>
        </p:spPr>
      </p:pic>
      <p:pic>
        <p:nvPicPr>
          <p:cNvPr id="11" name="图片 10"/>
          <p:cNvPicPr>
            <a:picLocks noChangeAspect="1"/>
          </p:cNvPicPr>
          <p:nvPr/>
        </p:nvPicPr>
        <p:blipFill>
          <a:blip r:embed="rId7"/>
          <a:stretch>
            <a:fillRect/>
          </a:stretch>
        </p:blipFill>
        <p:spPr>
          <a:xfrm>
            <a:off x="5610860" y="636905"/>
            <a:ext cx="2199640" cy="2089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墙体区域掩膜到矢量墙线</a:t>
            </a:r>
            <a:r>
              <a:rPr lang="zh-CN" altLang="en-US" sz="2000" dirty="0" smtClean="0">
                <a:solidFill>
                  <a:schemeClr val="tx1">
                    <a:lumMod val="65000"/>
                    <a:lumOff val="35000"/>
                  </a:schemeClr>
                </a:solidFill>
                <a:latin typeface="+mj-ea"/>
                <a:ea typeface="+mj-ea"/>
                <a:sym typeface="+mn-ea"/>
              </a:rPr>
              <a:t>映射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将墙体区域掩膜图转换为矢量几何多边形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通过视口范围坐标映射到矢量空间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与可能墙线对照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区域掩膜矢量化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Canny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边缘检测查找边缘轮廓点集</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Harris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算法检测角点（向各方向移动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都有灰度变化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将角点与轮廓最邻近点匹配，逆时针排序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得到矢量化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矢量墙线坐标校对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整理图元空间矢量墙线端点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将矢量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化多边形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角点与最邻近端点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目前发现缺陷</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仅仅与墙线端点集合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对照不太够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微小细节处理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不够好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678680" y="636905"/>
            <a:ext cx="1809750" cy="1713865"/>
          </a:xfrm>
          <a:prstGeom prst="rect">
            <a:avLst/>
          </a:prstGeom>
        </p:spPr>
      </p:pic>
      <p:pic>
        <p:nvPicPr>
          <p:cNvPr id="332" name="图片 6"/>
          <p:cNvPicPr>
            <a:picLocks noChangeAspect="1"/>
          </p:cNvPicPr>
          <p:nvPr/>
        </p:nvPicPr>
        <p:blipFill>
          <a:blip r:embed="rId3"/>
          <a:stretch>
            <a:fillRect/>
          </a:stretch>
        </p:blipFill>
        <p:spPr>
          <a:xfrm>
            <a:off x="6971665" y="1887855"/>
            <a:ext cx="1171575" cy="872490"/>
          </a:xfrm>
          <a:prstGeom prst="rect">
            <a:avLst/>
          </a:prstGeom>
          <a:noFill/>
          <a:ln>
            <a:noFill/>
          </a:ln>
        </p:spPr>
      </p:pic>
      <p:pic>
        <p:nvPicPr>
          <p:cNvPr id="6" name="图片 5"/>
          <p:cNvPicPr>
            <a:picLocks noChangeAspect="1"/>
          </p:cNvPicPr>
          <p:nvPr/>
        </p:nvPicPr>
        <p:blipFill>
          <a:blip r:embed="rId4"/>
          <a:stretch>
            <a:fillRect/>
          </a:stretch>
        </p:blipFill>
        <p:spPr>
          <a:xfrm>
            <a:off x="6971665" y="636905"/>
            <a:ext cx="1181100" cy="1169035"/>
          </a:xfrm>
          <a:prstGeom prst="rect">
            <a:avLst/>
          </a:prstGeom>
        </p:spPr>
      </p:pic>
      <p:pic>
        <p:nvPicPr>
          <p:cNvPr id="10" name="图片 9"/>
          <p:cNvPicPr>
            <a:picLocks noChangeAspect="1"/>
          </p:cNvPicPr>
          <p:nvPr/>
        </p:nvPicPr>
        <p:blipFill>
          <a:blip r:embed="rId5"/>
          <a:srcRect b="45369"/>
          <a:stretch>
            <a:fillRect/>
          </a:stretch>
        </p:blipFill>
        <p:spPr>
          <a:xfrm>
            <a:off x="4678680" y="2440305"/>
            <a:ext cx="1796415" cy="1021080"/>
          </a:xfrm>
          <a:prstGeom prst="rect">
            <a:avLst/>
          </a:prstGeom>
        </p:spPr>
      </p:pic>
      <p:pic>
        <p:nvPicPr>
          <p:cNvPr id="11" name="图片 10"/>
          <p:cNvPicPr>
            <a:picLocks noChangeAspect="1"/>
          </p:cNvPicPr>
          <p:nvPr/>
        </p:nvPicPr>
        <p:blipFill>
          <a:blip r:embed="rId6"/>
          <a:stretch>
            <a:fillRect/>
          </a:stretch>
        </p:blipFill>
        <p:spPr>
          <a:xfrm>
            <a:off x="6710045" y="2905760"/>
            <a:ext cx="1908175" cy="1843405"/>
          </a:xfrm>
          <a:prstGeom prst="rect">
            <a:avLst/>
          </a:prstGeom>
        </p:spPr>
      </p:pic>
      <p:pic>
        <p:nvPicPr>
          <p:cNvPr id="12" name="图片 11"/>
          <p:cNvPicPr>
            <a:picLocks noChangeAspect="1"/>
          </p:cNvPicPr>
          <p:nvPr/>
        </p:nvPicPr>
        <p:blipFill>
          <a:blip r:embed="rId7"/>
          <a:stretch>
            <a:fillRect/>
          </a:stretch>
        </p:blipFill>
        <p:spPr>
          <a:xfrm>
            <a:off x="3883660" y="3587750"/>
            <a:ext cx="748030" cy="1417955"/>
          </a:xfrm>
          <a:prstGeom prst="rect">
            <a:avLst/>
          </a:prstGeom>
        </p:spPr>
      </p:pic>
      <p:pic>
        <p:nvPicPr>
          <p:cNvPr id="13" name="图片 12"/>
          <p:cNvPicPr>
            <a:picLocks noChangeAspect="1"/>
          </p:cNvPicPr>
          <p:nvPr/>
        </p:nvPicPr>
        <p:blipFill>
          <a:blip r:embed="rId8"/>
          <a:stretch>
            <a:fillRect/>
          </a:stretch>
        </p:blipFill>
        <p:spPr>
          <a:xfrm>
            <a:off x="4888230" y="3587750"/>
            <a:ext cx="1066800" cy="1005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12.26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墙体区域图像分割</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1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10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3.xml><?xml version="1.0" encoding="utf-8"?>
<p:tagLst xmlns:p="http://schemas.openxmlformats.org/presentationml/2006/main">
  <p:tag name="SELECTED" val="True"/>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xml><?xml version="1.0" encoding="utf-8"?>
<p:tagLst xmlns:p="http://schemas.openxmlformats.org/presentationml/2006/main">
  <p:tag name="SELECTED" val="True"/>
</p:tagLst>
</file>

<file path=ppt/tags/tag11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6.xml><?xml version="1.0" encoding="utf-8"?>
<p:tagLst xmlns:p="http://schemas.openxmlformats.org/presentationml/2006/main">
  <p:tag name="SELECTED" val="True"/>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TABLE_ENDDRAG_ORIGIN_RECT" val="226*109"/>
  <p:tag name="TABLE_ENDDRAG_RECT" val="38*260*226*109"/>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7.xml><?xml version="1.0" encoding="utf-8"?>
<p:tagLst xmlns:p="http://schemas.openxmlformats.org/presentationml/2006/main">
  <p:tag name="SELECTED" val="True"/>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7.xml><?xml version="1.0" encoding="utf-8"?>
<p:tagLst xmlns:p="http://schemas.openxmlformats.org/presentationml/2006/main">
  <p:tag name="SELECTED" val="True"/>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TABLE_ENDDRAG_ORIGIN_RECT" val="226*109"/>
  <p:tag name="TABLE_ENDDRAG_RECT" val="38*260*226*109"/>
</p:tagLst>
</file>

<file path=ppt/tags/tag14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5.xml><?xml version="1.0" encoding="utf-8"?>
<p:tagLst xmlns:p="http://schemas.openxmlformats.org/presentationml/2006/main">
  <p:tag name="SELECTED" val="True"/>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TABLE_ENDDRAG_ORIGIN_RECT" val="197*103"/>
  <p:tag name="TABLE_ENDDRAG_RECT" val="55*150*197*103"/>
</p:tagLst>
</file>

<file path=ppt/tags/tag149.xml><?xml version="1.0" encoding="utf-8"?>
<p:tagLst xmlns:p="http://schemas.openxmlformats.org/presentationml/2006/main">
  <p:tag name="TABLE_ENDDRAG_ORIGIN_RECT" val="197*103"/>
  <p:tag name="TABLE_ENDDRAG_RECT" val="55*150*197*103"/>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TABLE_ENDDRAG_ORIGIN_RECT" val="197*103"/>
  <p:tag name="TABLE_ENDDRAG_RECT" val="55*150*197*103"/>
</p:tagLst>
</file>

<file path=ppt/tags/tag152.xml><?xml version="1.0" encoding="utf-8"?>
<p:tagLst xmlns:p="http://schemas.openxmlformats.org/presentationml/2006/main">
  <p:tag name="TABLE_ENDDRAG_ORIGIN_RECT" val="197*103"/>
  <p:tag name="TABLE_ENDDRAG_RECT" val="55*150*197*103"/>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9.xml><?xml version="1.0" encoding="utf-8"?>
<p:tagLst xmlns:p="http://schemas.openxmlformats.org/presentationml/2006/main">
  <p:tag name="SELECTED" val="True"/>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TABLE_ENDDRAG_ORIGIN_RECT" val="197*103"/>
  <p:tag name="TABLE_ENDDRAG_RECT" val="55*150*197*103"/>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9.xml><?xml version="1.0" encoding="utf-8"?>
<p:tagLst xmlns:p="http://schemas.openxmlformats.org/presentationml/2006/main">
  <p:tag name="SELECTED" val="True"/>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xml><?xml version="1.0" encoding="utf-8"?>
<p:tagLst xmlns:p="http://schemas.openxmlformats.org/presentationml/2006/main">
  <p:tag name="TABLE_ENDDRAG_ORIGIN_RECT" val="226*109"/>
  <p:tag name="TABLE_ENDDRAG_RECT" val="38*260*226*109"/>
</p:tagLst>
</file>

<file path=ppt/tags/tag18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3.xml><?xml version="1.0" encoding="utf-8"?>
<p:tagLst xmlns:p="http://schemas.openxmlformats.org/presentationml/2006/main">
  <p:tag name="SELECTED" val="True"/>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19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9.xml><?xml version="1.0" encoding="utf-8"?>
<p:tagLst xmlns:p="http://schemas.openxmlformats.org/presentationml/2006/main">
  <p:tag name="SELECTED" val="True"/>
</p:tagLst>
</file>

<file path=ppt/tags/tag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1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3.xml><?xml version="1.0" encoding="utf-8"?>
<p:tagLst xmlns:p="http://schemas.openxmlformats.org/presentationml/2006/main">
  <p:tag name="SELECTED" val="True"/>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2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1.xml><?xml version="1.0" encoding="utf-8"?>
<p:tagLst xmlns:p="http://schemas.openxmlformats.org/presentationml/2006/main">
  <p:tag name="SELECTED" val="True"/>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3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4.xml><?xml version="1.0" encoding="utf-8"?>
<p:tagLst xmlns:p="http://schemas.openxmlformats.org/presentationml/2006/main">
  <p:tag name="SELECTED" val="True"/>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4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9.xml><?xml version="1.0" encoding="utf-8"?>
<p:tagLst xmlns:p="http://schemas.openxmlformats.org/presentationml/2006/main">
  <p:tag name="SELECTED" val="True"/>
</p:tagLst>
</file>

<file path=ppt/tags/tag2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TABLE_ENDDRAG_ORIGIN_RECT" val="197*103"/>
  <p:tag name="TABLE_ENDDRAG_RECT" val="55*150*197*103"/>
</p:tagLst>
</file>

<file path=ppt/tags/tag25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7.xml><?xml version="1.0" encoding="utf-8"?>
<p:tagLst xmlns:p="http://schemas.openxmlformats.org/presentationml/2006/main">
  <p:tag name="SELECTED" val="True"/>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6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5.xml><?xml version="1.0" encoding="utf-8"?>
<p:tagLst xmlns:p="http://schemas.openxmlformats.org/presentationml/2006/main">
  <p:tag name="SELECTED" val="True"/>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7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9.xml><?xml version="1.0" encoding="utf-8"?>
<p:tagLst xmlns:p="http://schemas.openxmlformats.org/presentationml/2006/main">
  <p:tag name="SELECTED" val="True"/>
</p:tagLst>
</file>

<file path=ppt/tags/tag2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8.xml><?xml version="1.0" encoding="utf-8"?>
<p:tagLst xmlns:p="http://schemas.openxmlformats.org/presentationml/2006/main">
  <p:tag name="SELECTED" val="True"/>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SELECTED" val="True"/>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8.xml><?xml version="1.0" encoding="utf-8"?>
<p:tagLst xmlns:p="http://schemas.openxmlformats.org/presentationml/2006/main">
  <p:tag name="SELECTED" val="True"/>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xml><?xml version="1.0" encoding="utf-8"?>
<p:tagLst xmlns:p="http://schemas.openxmlformats.org/presentationml/2006/main">
  <p:tag name="TABLE_ENDDRAG_ORIGIN_RECT" val="226*109"/>
  <p:tag name="TABLE_ENDDRAG_RECT" val="38*260*226*109"/>
</p:tagLst>
</file>

<file path=ppt/tags/tag31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2.xml><?xml version="1.0" encoding="utf-8"?>
<p:tagLst xmlns:p="http://schemas.openxmlformats.org/presentationml/2006/main">
  <p:tag name="SELECTED" val="True"/>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5.xml><?xml version="1.0" encoding="utf-8"?>
<p:tagLst xmlns:p="http://schemas.openxmlformats.org/presentationml/2006/main">
  <p:tag name="SELECTED" val="True"/>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8.xml><?xml version="1.0" encoding="utf-8"?>
<p:tagLst xmlns:p="http://schemas.openxmlformats.org/presentationml/2006/main">
  <p:tag name="SELECTED" val="True"/>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TABLE_ENDDRAG_ORIGIN_RECT" val="226*109"/>
  <p:tag name="TABLE_ENDDRAG_RECT" val="38*260*226*109"/>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8.xml><?xml version="1.0" encoding="utf-8"?>
<p:tagLst xmlns:p="http://schemas.openxmlformats.org/presentationml/2006/main">
  <p:tag name="SELECTED" val="True"/>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1.xml><?xml version="1.0" encoding="utf-8"?>
<p:tagLst xmlns:p="http://schemas.openxmlformats.org/presentationml/2006/main">
  <p:tag name="SELECTED" val="True"/>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TABLE_ENDDRAG_ORIGIN_RECT" val="197*103"/>
  <p:tag name="TABLE_ENDDRAG_RECT" val="55*150*197*103"/>
</p:tagLst>
</file>

<file path=ppt/tags/tag364.xml><?xml version="1.0" encoding="utf-8"?>
<p:tagLst xmlns:p="http://schemas.openxmlformats.org/presentationml/2006/main">
  <p:tag name="TABLE_ENDDRAG_ORIGIN_RECT" val="212*85"/>
  <p:tag name="TABLE_ENDDRAG_RECT" val="360*226*212*85"/>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6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6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6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6.xml><?xml version="1.0" encoding="utf-8"?>
<p:tagLst xmlns:p="http://schemas.openxmlformats.org/presentationml/2006/main">
  <p:tag name="SELECTED" val="True"/>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39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1.xml><?xml version="1.0" encoding="utf-8"?>
<p:tagLst xmlns:p="http://schemas.openxmlformats.org/presentationml/2006/main">
  <p:tag name="SELECTED" val="True"/>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0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4.xml><?xml version="1.0" encoding="utf-8"?>
<p:tagLst xmlns:p="http://schemas.openxmlformats.org/presentationml/2006/main">
  <p:tag name="SELECTED" val="True"/>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1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9.xml><?xml version="1.0" encoding="utf-8"?>
<p:tagLst xmlns:p="http://schemas.openxmlformats.org/presentationml/2006/main">
  <p:tag name="SELECTED" val="True"/>
</p:tagLst>
</file>

<file path=ppt/tags/tag4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TABLE_ENDDRAG_ORIGIN_RECT" val="249*106"/>
  <p:tag name="TABLE_ENDDRAG_RECT" val="390*165*249*106"/>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3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5.xml><?xml version="1.0" encoding="utf-8"?>
<p:tagLst xmlns:p="http://schemas.openxmlformats.org/presentationml/2006/main">
  <p:tag name="SELECTED" val="True"/>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TABLE_ENDDRAG_ORIGIN_RECT" val="249*106"/>
  <p:tag name="TABLE_ENDDRAG_RECT" val="390*165*249*106"/>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xml><?xml version="1.0" encoding="utf-8"?>
<p:tagLst xmlns:p="http://schemas.openxmlformats.org/presentationml/2006/main">
  <p:tag name="SELECTED" val="True"/>
</p:tagLst>
</file>

<file path=ppt/tags/tag44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9.xml><?xml version="1.0" encoding="utf-8"?>
<p:tagLst xmlns:p="http://schemas.openxmlformats.org/presentationml/2006/main">
  <p:tag name="SELECTED" val="True"/>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TABLE_ENDDRAG_ORIGIN_RECT" val="249*106"/>
  <p:tag name="TABLE_ENDDRAG_RECT" val="390*165*249*106"/>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TABLE_ENDDRAG_ORIGIN_RECT" val="249*106"/>
  <p:tag name="TABLE_ENDDRAG_RECT" val="390*165*249*106"/>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5.xml><?xml version="1.0" encoding="utf-8"?>
<p:tagLst xmlns:p="http://schemas.openxmlformats.org/presentationml/2006/main">
  <p:tag name="SELECTED" val="True"/>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TABLE_ENDDRAG_ORIGIN_RECT" val="226*109"/>
  <p:tag name="TABLE_ENDDRAG_RECT" val="38*260*226*109"/>
</p:tagLst>
</file>

<file path=ppt/tags/tag470.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71.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72.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73.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74.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75.xml><?xml version="1.0" encoding="utf-8"?>
<p:tagLst xmlns:p="http://schemas.openxmlformats.org/presentationml/2006/main">
  <p:tag name="SELECTED" val="True"/>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7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8.xml><?xml version="1.0" encoding="utf-8"?>
<p:tagLst xmlns:p="http://schemas.openxmlformats.org/presentationml/2006/main">
  <p:tag name="SELECTED" val="True"/>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6.xml><?xml version="1.0" encoding="utf-8"?>
<p:tagLst xmlns:p="http://schemas.openxmlformats.org/presentationml/2006/main">
  <p:tag name="SELECTED" val="True"/>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0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10.xml><?xml version="1.0" encoding="utf-8"?>
<p:tagLst xmlns:p="http://schemas.openxmlformats.org/presentationml/2006/main">
  <p:tag name="SELECTED" val="True"/>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2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4.xml><?xml version="1.0" encoding="utf-8"?>
<p:tagLst xmlns:p="http://schemas.openxmlformats.org/presentationml/2006/main">
  <p:tag name="SELECTED" val="True"/>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TABLE_ENDDRAG_ORIGIN_RECT" val="249*106"/>
  <p:tag name="TABLE_ENDDRAG_RECT" val="390*165*249*106"/>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3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3.xml><?xml version="1.0" encoding="utf-8"?>
<p:tagLst xmlns:p="http://schemas.openxmlformats.org/presentationml/2006/main">
  <p:tag name="SELECTED" val="True"/>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TABLE_ENDDRAG_ORIGIN_RECT" val="278*91"/>
  <p:tag name="TABLE_ENDDRAG_RECT" val="396*154*278*91"/>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4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2.xml><?xml version="1.0" encoding="utf-8"?>
<p:tagLst xmlns:p="http://schemas.openxmlformats.org/presentationml/2006/main">
  <p:tag name="SELECTED" val="True"/>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TABLE_ENDDRAG_ORIGIN_RECT" val="372*195"/>
  <p:tag name="TABLE_ENDDRAG_RECT" val="299*206*372*195"/>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5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6.xml><?xml version="1.0" encoding="utf-8"?>
<p:tagLst xmlns:p="http://schemas.openxmlformats.org/presentationml/2006/main">
  <p:tag name="SELECTED" val="True"/>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TABLE_ENDDRAG_ORIGIN_RECT" val="321*127"/>
  <p:tag name="TABLE_ENDDRAG_RECT" val="46*178*321*127"/>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TABLE_ENDDRAG_ORIGIN_RECT" val="259*87"/>
  <p:tag name="TABLE_ENDDRAG_RECT" val="52*196*259*87"/>
</p:tagLst>
</file>

<file path=ppt/tags/tag56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8.xml><?xml version="1.0" encoding="utf-8"?>
<p:tagLst xmlns:p="http://schemas.openxmlformats.org/presentationml/2006/main">
  <p:tag name="SELECTED" val="True"/>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70.xml><?xml version="1.0" encoding="utf-8"?>
<p:tagLst xmlns:p="http://schemas.openxmlformats.org/presentationml/2006/main">
  <p:tag name="TABLE_ENDDRAG_ORIGIN_RECT" val="330*129"/>
  <p:tag name="TABLE_ENDDRAG_RECT" val="46*255*330*129"/>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7.xml><?xml version="1.0" encoding="utf-8"?>
<p:tagLst xmlns:p="http://schemas.openxmlformats.org/presentationml/2006/main">
  <p:tag name="SELECTED" val="True"/>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TABLE_ENDDRAG_ORIGIN_RECT" val="321*127"/>
  <p:tag name="TABLE_ENDDRAG_RECT" val="46*178*321*127"/>
</p:tagLst>
</file>

<file path=ppt/tags/tag5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2.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3.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4.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5.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6.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7.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8.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9.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9.xml><?xml version="1.0" encoding="utf-8"?>
<p:tagLst xmlns:p="http://schemas.openxmlformats.org/presentationml/2006/main">
  <p:tag name="SELECTED" val="True"/>
</p:tagLst>
</file>

<file path=ppt/tags/tag590.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91.xml><?xml version="1.0" encoding="utf-8"?>
<p:tagLst xmlns:p="http://schemas.openxmlformats.org/presentationml/2006/main">
  <p:tag name="SELECTED" val="True"/>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TABLE_ENDDRAG_ORIGIN_RECT" val="418*115"/>
  <p:tag name="TABLE_ENDDRAG_RECT" val="50*102*418*115"/>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TABLE_ENDDRAG_ORIGIN_RECT" val="418*115"/>
  <p:tag name="TABLE_ENDDRAG_RECT" val="50*102*418*115"/>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TABLE_ENDDRAG_ORIGIN_RECT" val="280*76"/>
  <p:tag name="TABLE_ENDDRAG_RECT" val="360*58*280*76"/>
</p:tagLst>
</file>

<file path=ppt/tags/tag599.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1.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2.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3.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4.xml><?xml version="1.0" encoding="utf-8"?>
<p:tagLst xmlns:p="http://schemas.openxmlformats.org/presentationml/2006/main">
  <p:tag name="SELECTED" val="True"/>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TABLE_ENDDRAG_ORIGIN_RECT" val="250*110"/>
  <p:tag name="TABLE_ENDDRAG_RECT" val="46*102*250*110"/>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TABLE_ENDDRAG_ORIGIN_RECT" val="418*115"/>
  <p:tag name="TABLE_ENDDRAG_RECT" val="50*102*418*115"/>
</p:tagLst>
</file>

<file path=ppt/tags/tag609.xml><?xml version="1.0" encoding="utf-8"?>
<p:tagLst xmlns:p="http://schemas.openxmlformats.org/presentationml/2006/main">
  <p:tag name="TABLE_ENDDRAG_ORIGIN_RECT" val="200*95"/>
  <p:tag name="TABLE_ENDDRAG_RECT" val="50*262*200*95"/>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2.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3.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4.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5.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6.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7.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8.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9.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20.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1.xml><?xml version="1.0" encoding="utf-8"?>
<p:tagLst xmlns:p="http://schemas.openxmlformats.org/presentationml/2006/main">
  <p:tag name="SELECTED" val="True"/>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7.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8.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9.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30.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1.xml><?xml version="1.0" encoding="utf-8"?>
<p:tagLst xmlns:p="http://schemas.openxmlformats.org/presentationml/2006/main">
  <p:tag name="SELECTED" val="True"/>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TABLE_ENDDRAG_ORIGIN_RECT" val="212*86"/>
  <p:tag name="TABLE_ENDDRAG_RECT" val="53*123*212*86"/>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3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4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8.xml><?xml version="1.0" encoding="utf-8"?>
<p:tagLst xmlns:p="http://schemas.openxmlformats.org/presentationml/2006/main">
  <p:tag name="SELECTED" val="True"/>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50.xml><?xml version="1.0" encoding="utf-8"?>
<p:tagLst xmlns:p="http://schemas.openxmlformats.org/presentationml/2006/main">
  <p:tag name="TABLE_ENDDRAG_ORIGIN_RECT" val="228*93"/>
  <p:tag name="TABLE_ENDDRAG_RECT" val="51*283*228*93"/>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6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2.xml><?xml version="1.0" encoding="utf-8"?>
<p:tagLst xmlns:p="http://schemas.openxmlformats.org/presentationml/2006/main">
  <p:tag name="SELECTED" val="True"/>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TABLE_ENDDRAG_ORIGIN_RECT" val="265*115"/>
  <p:tag name="TABLE_ENDDRAG_RECT" val="46*230*265*115"/>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7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7.xml><?xml version="1.0" encoding="utf-8"?>
<p:tagLst xmlns:p="http://schemas.openxmlformats.org/presentationml/2006/main">
  <p:tag name="SELECTED" val="True"/>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9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91.xml><?xml version="1.0" encoding="utf-8"?>
<p:tagLst xmlns:p="http://schemas.openxmlformats.org/presentationml/2006/main">
  <p:tag name="SELECTED" val="True"/>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0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5.xml><?xml version="1.0" encoding="utf-8"?>
<p:tagLst xmlns:p="http://schemas.openxmlformats.org/presentationml/2006/main">
  <p:tag name="SELECTED" val="True"/>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1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xml><?xml version="1.0" encoding="utf-8"?>
<p:tagLst xmlns:p="http://schemas.openxmlformats.org/presentationml/2006/main">
  <p:tag name="SELECTED" val="True"/>
</p:tagLst>
</file>

<file path=ppt/tags/tag720.xml><?xml version="1.0" encoding="utf-8"?>
<p:tagLst xmlns:p="http://schemas.openxmlformats.org/presentationml/2006/main">
  <p:tag name="SELECTED" val="True"/>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4.xml><?xml version="1.0" encoding="utf-8"?>
<p:tagLst xmlns:p="http://schemas.openxmlformats.org/presentationml/2006/main">
  <p:tag name="SELECTED" val="True"/>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8.xml><?xml version="1.0" encoding="utf-8"?>
<p:tagLst xmlns:p="http://schemas.openxmlformats.org/presentationml/2006/main">
  <p:tag name="SELECTED" val="True"/>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76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1.xml><?xml version="1.0" encoding="utf-8"?>
<p:tagLst xmlns:p="http://schemas.openxmlformats.org/presentationml/2006/main">
  <p:tag name="SELECTED" val="True"/>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9.xml><?xml version="1.0" encoding="utf-8"?>
<p:tagLst xmlns:p="http://schemas.openxmlformats.org/presentationml/2006/main">
  <p:tag name="SELECTED" val="True"/>
</p:tagLst>
</file>

<file path=ppt/tags/tag7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78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1.xml><?xml version="1.0" encoding="utf-8"?>
<p:tagLst xmlns:p="http://schemas.openxmlformats.org/presentationml/2006/main">
  <p:tag name="SELECTED" val="True"/>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8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80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0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0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0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04.xml><?xml version="1.0" encoding="utf-8"?>
<p:tagLst xmlns:p="http://schemas.openxmlformats.org/presentationml/2006/main">
  <p:tag name="SELECTED" val="True"/>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BEAUTIFY_FLAG" val=""/>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SELECTED" val="True"/>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BEAUTIFY_FLAG"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820.xml><?xml version="1.0" encoding="utf-8"?>
<p:tagLst xmlns:p="http://schemas.openxmlformats.org/presentationml/2006/main">
  <p:tag name="KSO_WM_BEAUTIFY_FLAG" va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SELECTED" val="True"/>
</p:tagLst>
</file>

<file path=ppt/tags/tag8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840.xml><?xml version="1.0" encoding="utf-8"?>
<p:tagLst xmlns:p="http://schemas.openxmlformats.org/presentationml/2006/main">
  <p:tag name="KSO_WM_BEAUTIFY_FLAG" val=""/>
</p:tagLst>
</file>

<file path=ppt/tags/tag841.xml><?xml version="1.0" encoding="utf-8"?>
<p:tagLst xmlns:p="http://schemas.openxmlformats.org/presentationml/2006/main">
  <p:tag name="KSO_WM_BEAUTIFY_FLAG" val=""/>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BEAUTIFY_FLAG" val=""/>
</p:tagLst>
</file>

<file path=ppt/tags/tag844.xml><?xml version="1.0" encoding="utf-8"?>
<p:tagLst xmlns:p="http://schemas.openxmlformats.org/presentationml/2006/main">
  <p:tag name="KSO_WM_BEAUTIFY_FLAG" val=""/>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BEAUTIFY_FLAG" val=""/>
</p:tagLst>
</file>

<file path=ppt/tags/tag85.xml><?xml version="1.0" encoding="utf-8"?>
<p:tagLst xmlns:p="http://schemas.openxmlformats.org/presentationml/2006/main">
  <p:tag name="SELECTED" val="True"/>
</p:tagLst>
</file>

<file path=ppt/tags/tag850.xml><?xml version="1.0" encoding="utf-8"?>
<p:tagLst xmlns:p="http://schemas.openxmlformats.org/presentationml/2006/main">
  <p:tag name="KSO_WM_BEAUTIFY_FLAG" val=""/>
</p:tagLst>
</file>

<file path=ppt/tags/tag851.xml><?xml version="1.0" encoding="utf-8"?>
<p:tagLst xmlns:p="http://schemas.openxmlformats.org/presentationml/2006/main">
  <p:tag name="KSO_WM_BEAUTIFY_FLAG" val=""/>
</p:tagLst>
</file>

<file path=ppt/tags/tag852.xml><?xml version="1.0" encoding="utf-8"?>
<p:tagLst xmlns:p="http://schemas.openxmlformats.org/presentationml/2006/main">
  <p:tag name="KSO_WM_BEAUTIFY_FLAG" val=""/>
</p:tagLst>
</file>

<file path=ppt/tags/tag853.xml><?xml version="1.0" encoding="utf-8"?>
<p:tagLst xmlns:p="http://schemas.openxmlformats.org/presentationml/2006/main">
  <p:tag name="KSO_WM_BEAUTIFY_FLAG" val=""/>
</p:tagLst>
</file>

<file path=ppt/tags/tag854.xml><?xml version="1.0" encoding="utf-8"?>
<p:tagLst xmlns:p="http://schemas.openxmlformats.org/presentationml/2006/main">
  <p:tag name="SELECTED" val="True"/>
</p:tagLst>
</file>

<file path=ppt/tags/tag855.xml><?xml version="1.0" encoding="utf-8"?>
<p:tagLst xmlns:p="http://schemas.openxmlformats.org/presentationml/2006/main">
  <p:tag name="KSO_WM_BEAUTIFY_FLAG" val=""/>
</p:tagLst>
</file>

<file path=ppt/tags/tag856.xml><?xml version="1.0" encoding="utf-8"?>
<p:tagLst xmlns:p="http://schemas.openxmlformats.org/presentationml/2006/main">
  <p:tag name="KSO_WM_BEAUTIFY_FLAG" val=""/>
</p:tagLst>
</file>

<file path=ppt/tags/tag857.xml><?xml version="1.0" encoding="utf-8"?>
<p:tagLst xmlns:p="http://schemas.openxmlformats.org/presentationml/2006/main">
  <p:tag name="KSO_WM_BEAUTIFY_FLAG" val=""/>
</p:tagLst>
</file>

<file path=ppt/tags/tag858.xml><?xml version="1.0" encoding="utf-8"?>
<p:tagLst xmlns:p="http://schemas.openxmlformats.org/presentationml/2006/main">
  <p:tag name="KSO_WM_BEAUTIFY_FLAG" val=""/>
</p:tagLst>
</file>

<file path=ppt/tags/tag859.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60.xml><?xml version="1.0" encoding="utf-8"?>
<p:tagLst xmlns:p="http://schemas.openxmlformats.org/presentationml/2006/main">
  <p:tag name="KSO_WM_BEAUTIFY_FLAG" val=""/>
</p:tagLst>
</file>

<file path=ppt/tags/tag861.xml><?xml version="1.0" encoding="utf-8"?>
<p:tagLst xmlns:p="http://schemas.openxmlformats.org/presentationml/2006/main">
  <p:tag name="KSO_WM_BEAUTIFY_FLAG" val=""/>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ISPRING_PRESENTATION_TITLE" val="简约实用毕业论文答辩动态PPT模板"/>
  <p:tag name="KSO_WPP_MARK_KEY" val="0c879ad2-d776-4e02-ac71-4c6905f5c8e6"/>
  <p:tag name="COMMONDATA" val="eyJoZGlkIjoiMjZkOGRmNDliNzhiMTkwYmM3Mjg2ZmUwYzJiZjcyODYifQ=="/>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9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5.xml><?xml version="1.0" encoding="utf-8"?>
<p:tagLst xmlns:p="http://schemas.openxmlformats.org/presentationml/2006/main">
  <p:tag name="SELECTED" val="True"/>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heme/theme1.xml><?xml version="1.0" encoding="utf-8"?>
<a:theme xmlns:a="http://schemas.openxmlformats.org/drawingml/2006/main" name="清风素材 https://12sc.taobao.com/">
  <a:themeElements>
    <a:clrScheme name="自定义 34">
      <a:dk1>
        <a:sysClr val="windowText" lastClr="000000"/>
      </a:dk1>
      <a:lt1>
        <a:sysClr val="window" lastClr="FFFFFF"/>
      </a:lt1>
      <a:dk2>
        <a:srgbClr val="1F497D"/>
      </a:dk2>
      <a:lt2>
        <a:srgbClr val="EEECE1"/>
      </a:lt2>
      <a:accent1>
        <a:srgbClr val="4F81BD"/>
      </a:accent1>
      <a:accent2>
        <a:srgbClr val="4F81BD"/>
      </a:accent2>
      <a:accent3>
        <a:srgbClr val="9BBB59"/>
      </a:accent3>
      <a:accent4>
        <a:srgbClr val="8064A2"/>
      </a:accent4>
      <a:accent5>
        <a:srgbClr val="4BACC6"/>
      </a:accent5>
      <a:accent6>
        <a:srgbClr val="F79646"/>
      </a:accent6>
      <a:hlink>
        <a:srgbClr val="0000FF"/>
      </a:hlink>
      <a:folHlink>
        <a:srgbClr val="800080"/>
      </a:folHlink>
    </a:clrScheme>
    <a:fontScheme name="自定义 5">
      <a:majorFont>
        <a:latin typeface="Franklin Gothic Medium"/>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38745</Words>
  <Application>WPS 演示</Application>
  <PresentationFormat>全屏显示(16:9)</PresentationFormat>
  <Paragraphs>5434</Paragraphs>
  <Slides>270</Slides>
  <Notes>33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270</vt:i4>
      </vt:variant>
    </vt:vector>
  </HeadingPairs>
  <TitlesOfParts>
    <vt:vector size="280" baseType="lpstr">
      <vt:lpstr>Arial</vt:lpstr>
      <vt:lpstr>宋体</vt:lpstr>
      <vt:lpstr>Wingdings</vt:lpstr>
      <vt:lpstr>微软雅黑</vt:lpstr>
      <vt:lpstr>Wingdings</vt:lpstr>
      <vt:lpstr>Calibri</vt:lpstr>
      <vt:lpstr>Arial Unicode MS</vt:lpstr>
      <vt:lpstr>Franklin Gothic Medium</vt:lpstr>
      <vt:lpstr>Calibri</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简约实用毕业论文答辩动态PPT模板</dc:title>
  <dc:creator>清风素材;User</dc:creator>
  <cp:keywords>12sc.taobao.com</cp:keywords>
  <dc:description>12sc.taobao.com</dc:description>
  <dc:subject>12sc.taobao.com</dc:subject>
  <cp:category>12sc.taobao.com</cp:category>
  <cp:lastModifiedBy>朴</cp:lastModifiedBy>
  <cp:revision>2877</cp:revision>
  <dcterms:created xsi:type="dcterms:W3CDTF">2015-01-23T04:02:00Z</dcterms:created>
  <dcterms:modified xsi:type="dcterms:W3CDTF">2025-07-22T02:08:42Z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0528B87326B94D759E4D5F357906BB27</vt:lpwstr>
  </property>
  <property fmtid="{D5CDD505-2E9C-101B-9397-08002B2CF9AE}" pid="3" name="KSOProductBuildVer">
    <vt:lpwstr>2052-12.1.0.22175</vt:lpwstr>
  </property>
</Properties>
</file>